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Proxima Nova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roximaNova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ProximaNova-italic.fntdata"/><Relationship Id="rId10" Type="http://schemas.openxmlformats.org/officeDocument/2006/relationships/slide" Target="slides/slide5.xml"/><Relationship Id="rId32" Type="http://schemas.openxmlformats.org/officeDocument/2006/relationships/font" Target="fonts/ProximaNova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ProximaNova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c282c1770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c282c1770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ec282c1770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ec282c1770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ec282c1770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ec282c1770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ec282c1770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ec282c1770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ec282c1770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ec282c1770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ec282c1770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ec282c1770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ec282c1770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ec282c1770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ec282c1770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ec282c1770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ec282c1770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ec282c1770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ec282c1770_0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ec282c1770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ec282c1770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ec282c1770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ec282c1770_0_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ec282c1770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ec282c1770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ec282c1770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ec282c1770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ec282c1770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ec282c1770_0_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ec282c1770_0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ec282c1770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ec282c1770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ec282c1770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ec282c1770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ec282c1770_0_5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ec282c1770_0_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ec282c1770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ec282c1770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ec282c1770_0_5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ec282c1770_0_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ec282c1770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ec282c1770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ec282c1770_0_6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ec282c1770_0_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ede302aae6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ede302aae6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ec282c1770_0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ec282c1770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ec282c1770_0_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ec282c1770_0_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202729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772325"/>
            <a:ext cx="5148600" cy="6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131500" y="11009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ec282c1770_5_0)">
  <p:cSld name="Generated (g3ec282c1770_5_0)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216000" y="274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60" name="Google Shape;60;p14"/>
          <p:cNvCxnSpPr/>
          <p:nvPr/>
        </p:nvCxnSpPr>
        <p:spPr>
          <a:xfrm>
            <a:off x="3388525" y="847600"/>
            <a:ext cx="5752200" cy="0"/>
          </a:xfrm>
          <a:prstGeom prst="straightConnector1">
            <a:avLst/>
          </a:prstGeom>
          <a:noFill/>
          <a:ln cap="flat" cmpd="sng" w="38100">
            <a:solidFill>
              <a:srgbClr val="C9D1D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25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ieNA5FVicOFyIPG-CQ4z_dsmKZKqyLMS/view" TargetMode="External"/><Relationship Id="rId4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X2Rbi78RBgcWcevXVEyO9teFBFiOMENO/view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5.png"/><Relationship Id="rId9" Type="http://schemas.openxmlformats.org/officeDocument/2006/relationships/image" Target="../media/image10.jpg"/><Relationship Id="rId5" Type="http://schemas.openxmlformats.org/officeDocument/2006/relationships/image" Target="../media/image4.png"/><Relationship Id="rId6" Type="http://schemas.openxmlformats.org/officeDocument/2006/relationships/image" Target="../media/image6.jpg"/><Relationship Id="rId7" Type="http://schemas.openxmlformats.org/officeDocument/2006/relationships/image" Target="../media/image12.jpg"/><Relationship Id="rId8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2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Relationship Id="rId4" Type="http://schemas.openxmlformats.org/officeDocument/2006/relationships/image" Target="../media/image19.png"/><Relationship Id="rId5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Relationship Id="rId4" Type="http://schemas.openxmlformats.org/officeDocument/2006/relationships/image" Target="../media/image29.png"/><Relationship Id="rId5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jpg"/><Relationship Id="rId4" Type="http://schemas.openxmlformats.org/officeDocument/2006/relationships/image" Target="../media/image38.png"/><Relationship Id="rId5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6.jpg"/><Relationship Id="rId4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Relationship Id="rId4" Type="http://schemas.openxmlformats.org/officeDocument/2006/relationships/image" Target="../media/image32.png"/><Relationship Id="rId5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drive.google.com/file/d/1Uq6PYyDw00HBAJ37S_jMQLzNeSNXOo2e/view" TargetMode="External"/><Relationship Id="rId4" Type="http://schemas.openxmlformats.org/officeDocument/2006/relationships/image" Target="../media/image27.jpg"/><Relationship Id="rId5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drive.google.com/file/d/1pH1Jb7YRHL88iQ6KwGU3FVRcx5M20lpW/view" TargetMode="External"/><Relationship Id="rId4" Type="http://schemas.openxmlformats.org/officeDocument/2006/relationships/image" Target="../media/image3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drive.google.com/file/d/1yf1GjXaC14XwS3my1SoKFrhgvyBsMrwn/view" TargetMode="External"/><Relationship Id="rId4" Type="http://schemas.openxmlformats.org/officeDocument/2006/relationships/image" Target="../media/image24.jpg"/><Relationship Id="rId5" Type="http://schemas.openxmlformats.org/officeDocument/2006/relationships/image" Target="../media/image40.png"/><Relationship Id="rId6" Type="http://schemas.openxmlformats.org/officeDocument/2006/relationships/image" Target="../media/image4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9.png"/><Relationship Id="rId4" Type="http://schemas.openxmlformats.org/officeDocument/2006/relationships/image" Target="../media/image41.png"/><Relationship Id="rId5" Type="http://schemas.openxmlformats.org/officeDocument/2006/relationships/image" Target="../media/image34.png"/><Relationship Id="rId6" Type="http://schemas.openxmlformats.org/officeDocument/2006/relationships/image" Target="../media/image47.png"/><Relationship Id="rId7" Type="http://schemas.openxmlformats.org/officeDocument/2006/relationships/image" Target="../media/image43.png"/><Relationship Id="rId8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2729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0" y="3200400"/>
            <a:ext cx="9144000" cy="28500"/>
          </a:xfrm>
          <a:prstGeom prst="rect">
            <a:avLst/>
          </a:prstGeom>
          <a:solidFill>
            <a:srgbClr val="63D29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" name="Google Shape;66;p15"/>
          <p:cNvGrpSpPr/>
          <p:nvPr/>
        </p:nvGrpSpPr>
        <p:grpSpPr>
          <a:xfrm>
            <a:off x="251860" y="3329878"/>
            <a:ext cx="8724900" cy="1110825"/>
            <a:chOff x="247650" y="3381375"/>
            <a:chExt cx="8724900" cy="1110825"/>
          </a:xfrm>
        </p:grpSpPr>
        <p:sp>
          <p:nvSpPr>
            <p:cNvPr id="67" name="Google Shape;67;p15"/>
            <p:cNvSpPr txBox="1"/>
            <p:nvPr/>
          </p:nvSpPr>
          <p:spPr>
            <a:xfrm>
              <a:off x="247650" y="3381375"/>
              <a:ext cx="87249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GB" sz="48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Variable Stars </a:t>
              </a:r>
              <a:r>
                <a:rPr b="0" lang="en-GB" sz="20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with Rubin Observatory</a:t>
              </a:r>
              <a:endParaRPr b="0" sz="48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68" name="Google Shape;68;p15"/>
            <p:cNvSpPr txBox="1"/>
            <p:nvPr/>
          </p:nvSpPr>
          <p:spPr>
            <a:xfrm>
              <a:off x="285750" y="4191000"/>
              <a:ext cx="1336200" cy="30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GB" sz="16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Rachel Street </a:t>
              </a:r>
              <a:endParaRPr b="0" sz="16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600">
                <a:solidFill>
                  <a:srgbClr val="CCCCCC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0" l="1997" r="2006" t="0"/>
          <a:stretch/>
        </p:blipFill>
        <p:spPr>
          <a:xfrm>
            <a:off x="76200" y="4800600"/>
            <a:ext cx="228600" cy="2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314325" y="4829100"/>
            <a:ext cx="86772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1000">
                <a:solidFill>
                  <a:srgbClr val="9E9E9E"/>
                </a:solidFill>
                <a:latin typeface="Proxima Nova"/>
                <a:ea typeface="Proxima Nova"/>
                <a:cs typeface="Proxima Nova"/>
                <a:sym typeface="Proxima Nova"/>
              </a:rPr>
              <a:t>Work supported by the US National Science Foundation under Grant No. </a:t>
            </a:r>
            <a:r>
              <a:rPr i="1" lang="en-GB" sz="1000">
                <a:solidFill>
                  <a:srgbClr val="9E9E9E"/>
                </a:solidFill>
                <a:latin typeface="Proxima Nova"/>
                <a:ea typeface="Proxima Nova"/>
                <a:cs typeface="Proxima Nova"/>
                <a:sym typeface="Proxima Nova"/>
              </a:rPr>
              <a:t>2206828</a:t>
            </a:r>
            <a:r>
              <a:rPr b="0" i="1" lang="en-GB" sz="1000">
                <a:solidFill>
                  <a:srgbClr val="9E9E9E"/>
                </a:solidFill>
                <a:latin typeface="Proxima Nova"/>
                <a:ea typeface="Proxima Nova"/>
                <a:cs typeface="Proxima Nova"/>
                <a:sym typeface="Proxima Nova"/>
              </a:rPr>
              <a:t> Image credits: Rubin Observatory/NSF/AURA.</a:t>
            </a:r>
            <a:endParaRPr b="0" i="1" sz="1000">
              <a:solidFill>
                <a:srgbClr val="9E9E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1" name="Google Shape;71;p15" title="Rubin_Triffid_Nebula.png"/>
          <p:cNvPicPr preferRelativeResize="0"/>
          <p:nvPr/>
        </p:nvPicPr>
        <p:blipFill rotWithShape="1">
          <a:blip r:embed="rId4">
            <a:alphaModFix/>
          </a:blip>
          <a:srcRect b="39377" l="0" r="0" t="3679"/>
          <a:stretch/>
        </p:blipFill>
        <p:spPr>
          <a:xfrm>
            <a:off x="0" y="9550"/>
            <a:ext cx="9144003" cy="31908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196678" y="4389235"/>
            <a:ext cx="87249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EFEFEF"/>
                </a:solidFill>
                <a:latin typeface="Proxima Nova"/>
                <a:ea typeface="Proxima Nova"/>
                <a:cs typeface="Proxima Nova"/>
                <a:sym typeface="Proxima Nova"/>
              </a:rPr>
              <a:t>With thanks to Rubin Science Collaborations Transients and Variable Stars, Stars Milky Way and Local Volume</a:t>
            </a:r>
            <a:endParaRPr>
              <a:solidFill>
                <a:srgbClr val="EFEFE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3" name="Google Shape;73;p15" title="LCO_logo_notext_gre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2368" y="4163899"/>
            <a:ext cx="580796" cy="2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Rubin Observatory</a:t>
            </a:r>
            <a:endParaRPr/>
          </a:p>
        </p:txBody>
      </p:sp>
      <p:pic>
        <p:nvPicPr>
          <p:cNvPr id="79" name="Google Shape;79;p16" title="Rubin_drone_video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625" y="1369900"/>
            <a:ext cx="5488752" cy="3087426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5795200" y="1040125"/>
            <a:ext cx="30342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8.4m optical telescope </a:t>
            </a: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in Cerro Pachón, Chile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Effective aperture: 	6.423m</a:t>
            </a:r>
            <a:endParaRPr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Field of view: 		9.6 sq.deg.</a:t>
            </a:r>
            <a:endParaRPr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Pixel scale:			0.2 “/pixel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SDSS-u,g,r,i,z,y passbands</a:t>
            </a:r>
            <a:endParaRPr sz="18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 early operations phase</a:t>
            </a:r>
            <a:endParaRPr sz="18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ADADAD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0" y="4457325"/>
            <a:ext cx="3514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9D1D9"/>
                </a:solidFill>
              </a:rPr>
              <a:t>Credit: Rubin Obs/NSF/AURA</a:t>
            </a:r>
            <a:r>
              <a:rPr lang="en-GB">
                <a:solidFill>
                  <a:srgbClr val="EEEEEE"/>
                </a:solidFill>
              </a:rPr>
              <a:t> </a:t>
            </a:r>
            <a:endParaRPr>
              <a:solidFill>
                <a:srgbClr val="EEEEE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C9D1D9"/>
                </a:solidFill>
              </a:rPr>
              <a:t>lsst.org</a:t>
            </a:r>
            <a:endParaRPr>
              <a:solidFill>
                <a:srgbClr val="C9D1D9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"/>
            <a:ext cx="9144003" cy="51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type="title"/>
          </p:nvPr>
        </p:nvSpPr>
        <p:spPr>
          <a:xfrm>
            <a:off x="216000" y="274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Rubin’s Legacy Survey of Space and Time (LSST)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0" y="4743300"/>
            <a:ext cx="52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Olivier Bonin/SLAC National Accelerator Laboratory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255325" y="2139325"/>
            <a:ext cx="3069000" cy="1662300"/>
          </a:xfrm>
          <a:prstGeom prst="rect">
            <a:avLst/>
          </a:prstGeom>
          <a:solidFill>
            <a:srgbClr val="8E8D8D">
              <a:alpha val="626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Limiting magnitudes in 30s: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 : 23.9		g : 25.0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r : 24.7		i : 24.0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z : 23.3		y : 22.1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[Ivezić, Z., et al., 2019, ApJ, 873, id.111]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178200" y="1011525"/>
            <a:ext cx="8787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Timeseries ugrizy imaging of the whole Southern sky for 10yrs, starting ~fall 2025</a:t>
            </a:r>
            <a:endParaRPr sz="18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Rapid discovery alerts</a:t>
            </a:r>
            <a:endParaRPr sz="1800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5160150" y="2151713"/>
            <a:ext cx="3707100" cy="2190300"/>
          </a:xfrm>
          <a:prstGeom prst="rect">
            <a:avLst/>
          </a:prstGeom>
          <a:solidFill>
            <a:srgbClr val="8E8D8D">
              <a:alpha val="6266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Science Pillars: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Understand Dark Energy and Dark Matter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Catalog the Solar System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Explore the changing sky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Milky Way structure and formation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 title="eyer_mowlavi_variabilit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800" y="0"/>
            <a:ext cx="856640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Pulsating Stars</a:t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5370225" y="859900"/>
            <a:ext cx="3562800" cy="38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Cephieds, RR Lyrae, LPV are the foundation of the distance scale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Independent constraint on Hubble constant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Can infer age and chemical composition of their host stellar population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Define the 3D distribution of stellar systems.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Stable relations between period-luminosity-color and metalicity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Coefficients for relations not well constrained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9" title="cephieds_greg_bacon_STScI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29075"/>
            <a:ext cx="5050500" cy="3787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5280125" y="4595050"/>
            <a:ext cx="2574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C9D1D9"/>
                </a:solidFill>
                <a:latin typeface="Proxima Nova"/>
                <a:ea typeface="Proxima Nova"/>
                <a:cs typeface="Proxima Nova"/>
                <a:sym typeface="Proxima Nova"/>
              </a:rPr>
              <a:t>Credit: Grag Bacon, STScI</a:t>
            </a:r>
            <a:endParaRPr sz="1200">
              <a:solidFill>
                <a:srgbClr val="C9D1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05" name="Google Shape;105;p19"/>
          <p:cNvCxnSpPr/>
          <p:nvPr/>
        </p:nvCxnSpPr>
        <p:spPr>
          <a:xfrm>
            <a:off x="167325" y="4916950"/>
            <a:ext cx="6963600" cy="12900"/>
          </a:xfrm>
          <a:prstGeom prst="straightConnector1">
            <a:avLst/>
          </a:prstGeom>
          <a:noFill/>
          <a:ln cap="flat" cmpd="sng" w="9525">
            <a:solidFill>
              <a:srgbClr val="63D29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Pulsating Stars - observational requirements</a:t>
            </a:r>
            <a:endParaRPr/>
          </a:p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912900" y="975000"/>
            <a:ext cx="4942800" cy="372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Periods from &lt;1 to &gt;100 days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Amplitudes from millimags to ~mag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UV, optical, NIR and MIR timeseries photometry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LSST’s long baseline will detect pulsators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Roman GP survey will measure shorter periods but only within time-domain fields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+Gaia astrometry to calibrate relations, kinematics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+Spectroscopy can measure elemental abundances and constrain metalicity gradients; calibrate photometric metalicity measurements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400"/>
              <a:t>E.g. Bono et al. (2026), ApJ, 998, 86 / Ngeow &amp; Bhardwaj (2026), AJ, 172, id.3</a:t>
            </a:r>
            <a:endParaRPr sz="1400"/>
          </a:p>
        </p:txBody>
      </p:sp>
      <p:sp>
        <p:nvSpPr>
          <p:cNvPr id="112" name="Google Shape;112;p20"/>
          <p:cNvSpPr txBox="1"/>
          <p:nvPr/>
        </p:nvSpPr>
        <p:spPr>
          <a:xfrm>
            <a:off x="3707025" y="4633650"/>
            <a:ext cx="41574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</a:rPr>
              <a:t>RR Lyrae stars observed by OGLE [Soszyński et al., 2019] 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13" name="Google Shape;113;p20"/>
          <p:cNvCxnSpPr/>
          <p:nvPr/>
        </p:nvCxnSpPr>
        <p:spPr>
          <a:xfrm flipH="1" rot="10800000">
            <a:off x="167325" y="4955542"/>
            <a:ext cx="7697100" cy="32100"/>
          </a:xfrm>
          <a:prstGeom prst="straightConnector1">
            <a:avLst/>
          </a:prstGeom>
          <a:noFill/>
          <a:ln cap="flat" cmpd="sng" w="9525">
            <a:solidFill>
              <a:srgbClr val="63D297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4" name="Google Shape;114;p20" title="ogle_rr_lyra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325" y="975007"/>
            <a:ext cx="3532258" cy="3916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Exoplanetary systems</a:t>
            </a:r>
            <a:endParaRPr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4209025" y="1121975"/>
            <a:ext cx="4443000" cy="29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Rubin’s deep imaging and wide-area survey will detect Hot Jupiters among  different populations: 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very late type stars, 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white dwarfs, 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stars in the galactic bulge, 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stars in clusters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Needs: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Spectroscopy of brighter objects</a:t>
            </a:r>
            <a:endParaRPr/>
          </a:p>
        </p:txBody>
      </p:sp>
      <p:pic>
        <p:nvPicPr>
          <p:cNvPr id="121" name="Google Shape;121;p21" title="lsst_exoplanet_transi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500" y="1201188"/>
            <a:ext cx="3971024" cy="321597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/>
        </p:nvSpPr>
        <p:spPr>
          <a:xfrm>
            <a:off x="4209025" y="4183275"/>
            <a:ext cx="35139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Lund, Pepper &amp; Stassun, AJ, 149, id.16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23" name="Google Shape;123;p21"/>
          <p:cNvCxnSpPr/>
          <p:nvPr/>
        </p:nvCxnSpPr>
        <p:spPr>
          <a:xfrm>
            <a:off x="128725" y="4492200"/>
            <a:ext cx="6680400" cy="0"/>
          </a:xfrm>
          <a:prstGeom prst="straightConnector1">
            <a:avLst/>
          </a:prstGeom>
          <a:noFill/>
          <a:ln cap="flat" cmpd="sng" w="9525">
            <a:solidFill>
              <a:srgbClr val="63D29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Eclipsing stellar / brown dwarf systems</a:t>
            </a:r>
            <a:endParaRPr/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5097150" y="964200"/>
            <a:ext cx="3815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Enable us to accurately measure fundamental stellar properties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Constrain mass, radius, temperature relations to substellar masses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Detect non-conservative mass-loss in contact systems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Requires timeseries photometry + spectroscopy/astrometry</a:t>
            </a:r>
            <a:endParaRPr/>
          </a:p>
        </p:txBody>
      </p:sp>
      <p:pic>
        <p:nvPicPr>
          <p:cNvPr id="130" name="Google Shape;130;p22" title="OGLE_EA_binar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2075" y="964210"/>
            <a:ext cx="1722025" cy="97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 title="OGLE_EB_binary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2075" y="2034600"/>
            <a:ext cx="1722026" cy="950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 title="OGLE_EW_binary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2073" y="3076348"/>
            <a:ext cx="1722025" cy="9752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at's good.  Remove the background" id="133" name="Google Shape;13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7900" y="925585"/>
            <a:ext cx="979100" cy="97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is a good start.  Remove the accretion disk and the ring around the system" id="134" name="Google Shape;134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37900" y="1956825"/>
            <a:ext cx="1015601" cy="1015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sing a similar style again, I want an image of a W Ursa Majoris type eclipsing binary star" id="135" name="Google Shape;135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50775" y="3037424"/>
            <a:ext cx="1015599" cy="1015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move the ring around the stars, and reduce the star spots on the left-hand star" id="136" name="Google Shape;136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74403" y="4104285"/>
            <a:ext cx="979100" cy="97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 title="OGLE_RSCVn_binary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43564" y="4356925"/>
            <a:ext cx="2655724" cy="63540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5164950" y="4527780"/>
            <a:ext cx="367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</a:rPr>
              <a:t>OGLE Variable Star Catalog, Soszyński et al., 2016b, Acta Astron. 66, 405</a:t>
            </a:r>
            <a:endParaRPr sz="1200">
              <a:solidFill>
                <a:srgbClr val="63D297"/>
              </a:solidFill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131500" y="1228525"/>
            <a:ext cx="10941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Algol-type</a:t>
            </a:r>
            <a:endParaRPr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131500" y="2231917"/>
            <a:ext cx="1094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Beta Lyrae </a:t>
            </a:r>
            <a:r>
              <a:rPr lang="en-GB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-type</a:t>
            </a:r>
            <a:endParaRPr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191725" y="3197074"/>
            <a:ext cx="10941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W Ursa Majoris- </a:t>
            </a:r>
            <a:r>
              <a:rPr lang="en-GB">
                <a:solidFill>
                  <a:srgbClr val="D9D9D9"/>
                </a:solidFill>
                <a:latin typeface="Proxima Nova"/>
                <a:ea typeface="Proxima Nova"/>
                <a:cs typeface="Proxima Nova"/>
                <a:sym typeface="Proxima Nova"/>
              </a:rPr>
              <a:t>type</a:t>
            </a:r>
            <a:endParaRPr>
              <a:solidFill>
                <a:srgbClr val="D9D9D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188950" y="4356925"/>
            <a:ext cx="979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EFEFEF"/>
                </a:solidFill>
              </a:rPr>
              <a:t>RS CVn type</a:t>
            </a:r>
            <a:endParaRPr>
              <a:solidFill>
                <a:srgbClr val="EFEFEF"/>
              </a:solidFill>
            </a:endParaRPr>
          </a:p>
        </p:txBody>
      </p:sp>
      <p:cxnSp>
        <p:nvCxnSpPr>
          <p:cNvPr id="143" name="Google Shape;143;p22"/>
          <p:cNvCxnSpPr/>
          <p:nvPr/>
        </p:nvCxnSpPr>
        <p:spPr>
          <a:xfrm flipH="1" rot="10800000">
            <a:off x="141600" y="5071400"/>
            <a:ext cx="8482500" cy="12900"/>
          </a:xfrm>
          <a:prstGeom prst="straightConnector1">
            <a:avLst/>
          </a:prstGeom>
          <a:noFill/>
          <a:ln cap="flat" cmpd="sng" w="9525">
            <a:solidFill>
              <a:srgbClr val="63D29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Compact binaries</a:t>
            </a:r>
            <a:endParaRPr/>
          </a:p>
        </p:txBody>
      </p:sp>
      <p:pic>
        <p:nvPicPr>
          <p:cNvPr id="149" name="Google Shape;149;p23" title="CV_stsci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6920" y="2906625"/>
            <a:ext cx="2710506" cy="177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 txBox="1"/>
          <p:nvPr/>
        </p:nvSpPr>
        <p:spPr>
          <a:xfrm>
            <a:off x="25650" y="4762525"/>
            <a:ext cx="4260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</a:rPr>
              <a:t>Image credits: ESA/Hubble, STScI</a:t>
            </a:r>
            <a:endParaRPr sz="1200">
              <a:solidFill>
                <a:srgbClr val="63D297"/>
              </a:solidFill>
            </a:endParaRPr>
          </a:p>
        </p:txBody>
      </p:sp>
      <p:cxnSp>
        <p:nvCxnSpPr>
          <p:cNvPr id="151" name="Google Shape;151;p23"/>
          <p:cNvCxnSpPr/>
          <p:nvPr/>
        </p:nvCxnSpPr>
        <p:spPr>
          <a:xfrm rot="10800000">
            <a:off x="-32400" y="4730425"/>
            <a:ext cx="4112700" cy="1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" name="Google Shape;152;p23"/>
          <p:cNvSpPr txBox="1"/>
          <p:nvPr/>
        </p:nvSpPr>
        <p:spPr>
          <a:xfrm>
            <a:off x="231700" y="924700"/>
            <a:ext cx="6423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Stellar remnants</a:t>
            </a:r>
            <a:r>
              <a:rPr lang="en-GB" sz="2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accreting from a close companion</a:t>
            </a:r>
            <a:endParaRPr sz="21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3" name="Google Shape;153;p23" title="BHXB_GRO_J1655-4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825" y="1496097"/>
            <a:ext cx="2224026" cy="177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 txBox="1"/>
          <p:nvPr/>
        </p:nvSpPr>
        <p:spPr>
          <a:xfrm>
            <a:off x="4286250" y="1763400"/>
            <a:ext cx="4106100" cy="20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Char char="●"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Cataclysmic Variables (white dwarf + companion)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Char char="●"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Low-mass X-ray binaries (neutron star + companion)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Char char="●"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Black Hole X-ray binaries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Cataclysmic Variables</a:t>
            </a:r>
            <a:endParaRPr/>
          </a:p>
        </p:txBody>
      </p:sp>
      <p:sp>
        <p:nvSpPr>
          <p:cNvPr id="160" name="Google Shape;160;p24"/>
          <p:cNvSpPr txBox="1"/>
          <p:nvPr>
            <p:ph idx="1" type="body"/>
          </p:nvPr>
        </p:nvSpPr>
        <p:spPr>
          <a:xfrm>
            <a:off x="231700" y="1579281"/>
            <a:ext cx="4106100" cy="302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Novae with 10–15 magnitude outbursts caused by thermonuclear runaways on the white dwarf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Dwarf novae with 2–9 mag outbursts caused by disk instabilities; 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Nova-likes which have high and low states of accretion 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AM CVn have two white dwarfs with accretion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Detached white dwarf binaries (pre-CVs)</a:t>
            </a:r>
            <a:endParaRPr/>
          </a:p>
        </p:txBody>
      </p:sp>
      <p:sp>
        <p:nvSpPr>
          <p:cNvPr id="161" name="Google Shape;161;p24"/>
          <p:cNvSpPr txBox="1"/>
          <p:nvPr/>
        </p:nvSpPr>
        <p:spPr>
          <a:xfrm>
            <a:off x="6139765" y="4608075"/>
            <a:ext cx="28575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Galiullin et al. (2026) PASP, 138, 054201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62" name="Google Shape;162;p24"/>
          <p:cNvCxnSpPr/>
          <p:nvPr/>
        </p:nvCxnSpPr>
        <p:spPr>
          <a:xfrm flipH="1">
            <a:off x="4582250" y="4595175"/>
            <a:ext cx="4376400" cy="1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" name="Google Shape;163;p24"/>
          <p:cNvSpPr txBox="1"/>
          <p:nvPr/>
        </p:nvSpPr>
        <p:spPr>
          <a:xfrm>
            <a:off x="231700" y="924700"/>
            <a:ext cx="6423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White Dwarf accreting from close companion</a:t>
            </a:r>
            <a:endParaRPr sz="21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4" name="Google Shape;164;p24" title="CV_outburst_l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6700" y="1432600"/>
            <a:ext cx="4075520" cy="2857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is image is good.  Remove the labels" id="169" name="Google Shape;169;p25"/>
          <p:cNvPicPr preferRelativeResize="0"/>
          <p:nvPr/>
        </p:nvPicPr>
        <p:blipFill rotWithShape="1">
          <a:blip r:embed="rId3">
            <a:alphaModFix/>
          </a:blip>
          <a:srcRect b="6049" l="23242" r="17513" t="24496"/>
          <a:stretch/>
        </p:blipFill>
        <p:spPr>
          <a:xfrm>
            <a:off x="2085050" y="1117300"/>
            <a:ext cx="5663675" cy="370320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5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Multiwavelength characterization of accretion</a:t>
            </a:r>
            <a:endParaRPr/>
          </a:p>
        </p:txBody>
      </p:sp>
      <p:sp>
        <p:nvSpPr>
          <p:cNvPr id="171" name="Google Shape;171;p25"/>
          <p:cNvSpPr txBox="1"/>
          <p:nvPr/>
        </p:nvSpPr>
        <p:spPr>
          <a:xfrm>
            <a:off x="1872775" y="3062500"/>
            <a:ext cx="10683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Optical</a:t>
            </a:r>
            <a:endParaRPr sz="18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72" name="Google Shape;172;p25"/>
          <p:cNvCxnSpPr>
            <a:stCxn id="171" idx="3"/>
          </p:cNvCxnSpPr>
          <p:nvPr/>
        </p:nvCxnSpPr>
        <p:spPr>
          <a:xfrm flipH="1" rot="10800000">
            <a:off x="2941075" y="3256450"/>
            <a:ext cx="1177800" cy="37800"/>
          </a:xfrm>
          <a:prstGeom prst="straightConnector1">
            <a:avLst/>
          </a:prstGeom>
          <a:noFill/>
          <a:ln cap="flat" cmpd="sng" w="38100">
            <a:solidFill>
              <a:srgbClr val="63D297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173" name="Google Shape;173;p25" title="CV_outburst_l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500" y="2329000"/>
            <a:ext cx="1707063" cy="119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 title="CV_outburst_spec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13" y="3689949"/>
            <a:ext cx="1869848" cy="84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/>
          <p:nvPr/>
        </p:nvSpPr>
        <p:spPr>
          <a:xfrm>
            <a:off x="50115" y="4820500"/>
            <a:ext cx="28575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Galiullin et al. (2026) PASP, 138, 054201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6" name="Google Shape;176;p25"/>
          <p:cNvSpPr txBox="1"/>
          <p:nvPr/>
        </p:nvSpPr>
        <p:spPr>
          <a:xfrm>
            <a:off x="131500" y="965370"/>
            <a:ext cx="8057700" cy="6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Optical lightcurve measure variability and detect outbursts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Optical spectra measure emission lines, cyclotron humps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77" name="Google Shape;177;p25"/>
          <p:cNvCxnSpPr>
            <a:stCxn id="171" idx="3"/>
          </p:cNvCxnSpPr>
          <p:nvPr/>
        </p:nvCxnSpPr>
        <p:spPr>
          <a:xfrm flipH="1" rot="10800000">
            <a:off x="2941075" y="2600050"/>
            <a:ext cx="392700" cy="694200"/>
          </a:xfrm>
          <a:prstGeom prst="straightConnector1">
            <a:avLst/>
          </a:prstGeom>
          <a:noFill/>
          <a:ln cap="flat" cmpd="sng" w="38100">
            <a:solidFill>
              <a:srgbClr val="63D297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is image is good.  Remove the labels" id="182" name="Google Shape;182;p26"/>
          <p:cNvPicPr preferRelativeResize="0"/>
          <p:nvPr/>
        </p:nvPicPr>
        <p:blipFill rotWithShape="1">
          <a:blip r:embed="rId3">
            <a:alphaModFix/>
          </a:blip>
          <a:srcRect b="6049" l="23242" r="17513" t="24496"/>
          <a:stretch/>
        </p:blipFill>
        <p:spPr>
          <a:xfrm>
            <a:off x="2085050" y="1117300"/>
            <a:ext cx="5663675" cy="370320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6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Multiwavelength characterization of accretion</a:t>
            </a:r>
            <a:endParaRPr/>
          </a:p>
        </p:txBody>
      </p:sp>
      <p:sp>
        <p:nvSpPr>
          <p:cNvPr id="184" name="Google Shape;184;p26"/>
          <p:cNvSpPr txBox="1"/>
          <p:nvPr/>
        </p:nvSpPr>
        <p:spPr>
          <a:xfrm>
            <a:off x="2085050" y="4130850"/>
            <a:ext cx="6114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NIR</a:t>
            </a:r>
            <a:endParaRPr sz="18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85" name="Google Shape;185;p26"/>
          <p:cNvCxnSpPr>
            <a:stCxn id="184" idx="0"/>
          </p:cNvCxnSpPr>
          <p:nvPr/>
        </p:nvCxnSpPr>
        <p:spPr>
          <a:xfrm rot="10800000">
            <a:off x="2278250" y="3217950"/>
            <a:ext cx="112500" cy="912900"/>
          </a:xfrm>
          <a:prstGeom prst="straightConnector1">
            <a:avLst/>
          </a:prstGeom>
          <a:noFill/>
          <a:ln cap="flat" cmpd="sng" w="38100">
            <a:solidFill>
              <a:srgbClr val="63D297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86" name="Google Shape;186;p26"/>
          <p:cNvSpPr txBox="1"/>
          <p:nvPr/>
        </p:nvSpPr>
        <p:spPr>
          <a:xfrm>
            <a:off x="50115" y="4820500"/>
            <a:ext cx="28575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Galiullin et al. (2026) PASP, 138, 054201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7" name="Google Shape;187;p26" title="CV_IR_spectru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501" y="2702648"/>
            <a:ext cx="1855733" cy="13383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8" name="Google Shape;188;p26"/>
          <p:cNvCxnSpPr>
            <a:stCxn id="184" idx="0"/>
          </p:cNvCxnSpPr>
          <p:nvPr/>
        </p:nvCxnSpPr>
        <p:spPr>
          <a:xfrm flipH="1" rot="10800000">
            <a:off x="2390750" y="2612850"/>
            <a:ext cx="698400" cy="1518000"/>
          </a:xfrm>
          <a:prstGeom prst="straightConnector1">
            <a:avLst/>
          </a:prstGeom>
          <a:noFill/>
          <a:ln cap="flat" cmpd="sng" w="38100">
            <a:solidFill>
              <a:srgbClr val="63D297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89" name="Google Shape;189;p26"/>
          <p:cNvSpPr txBox="1"/>
          <p:nvPr/>
        </p:nvSpPr>
        <p:spPr>
          <a:xfrm>
            <a:off x="167325" y="1119825"/>
            <a:ext cx="1724700" cy="13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IR imaging and spectra detect ejecta, companion, outer disk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90" name="Google Shape;190;p26"/>
          <p:cNvCxnSpPr>
            <a:stCxn id="184" idx="0"/>
          </p:cNvCxnSpPr>
          <p:nvPr/>
        </p:nvCxnSpPr>
        <p:spPr>
          <a:xfrm flipH="1" rot="10800000">
            <a:off x="2390750" y="3642750"/>
            <a:ext cx="1251900" cy="488100"/>
          </a:xfrm>
          <a:prstGeom prst="straightConnector1">
            <a:avLst/>
          </a:prstGeom>
          <a:noFill/>
          <a:ln cap="flat" cmpd="sng" w="38100">
            <a:solidFill>
              <a:srgbClr val="63D297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is image is good.  Remove the labels" id="195" name="Google Shape;195;p27"/>
          <p:cNvPicPr preferRelativeResize="0"/>
          <p:nvPr/>
        </p:nvPicPr>
        <p:blipFill rotWithShape="1">
          <a:blip r:embed="rId3">
            <a:alphaModFix/>
          </a:blip>
          <a:srcRect b="6049" l="23242" r="17513" t="24496"/>
          <a:stretch/>
        </p:blipFill>
        <p:spPr>
          <a:xfrm>
            <a:off x="2085050" y="1117300"/>
            <a:ext cx="5663675" cy="370320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7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Multiwavelength characterization of accretion</a:t>
            </a:r>
            <a:endParaRPr/>
          </a:p>
        </p:txBody>
      </p:sp>
      <p:sp>
        <p:nvSpPr>
          <p:cNvPr id="197" name="Google Shape;197;p27"/>
          <p:cNvSpPr txBox="1"/>
          <p:nvPr/>
        </p:nvSpPr>
        <p:spPr>
          <a:xfrm>
            <a:off x="7092275" y="2108250"/>
            <a:ext cx="8109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UV</a:t>
            </a:r>
            <a:endParaRPr sz="18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98" name="Google Shape;198;p27"/>
          <p:cNvCxnSpPr>
            <a:stCxn id="197" idx="1"/>
          </p:cNvCxnSpPr>
          <p:nvPr/>
        </p:nvCxnSpPr>
        <p:spPr>
          <a:xfrm flipH="1">
            <a:off x="5672675" y="2340000"/>
            <a:ext cx="1419600" cy="699600"/>
          </a:xfrm>
          <a:prstGeom prst="straightConnector1">
            <a:avLst/>
          </a:prstGeom>
          <a:noFill/>
          <a:ln cap="flat" cmpd="sng" w="28575">
            <a:solidFill>
              <a:srgbClr val="63D297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199" name="Google Shape;199;p27" title="CV_UV_l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0450" y="862401"/>
            <a:ext cx="3348899" cy="99389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7"/>
          <p:cNvSpPr txBox="1"/>
          <p:nvPr/>
        </p:nvSpPr>
        <p:spPr>
          <a:xfrm>
            <a:off x="193075" y="1415875"/>
            <a:ext cx="2226900" cy="13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UV lightcurve traces  emission from the inner disk and white dwarf boundary region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6324750" y="4820500"/>
            <a:ext cx="27546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Modiano et al. (2022), A&amp;A, 664, A165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is image is good.  Remove the labels" id="206" name="Google Shape;206;p28"/>
          <p:cNvPicPr preferRelativeResize="0"/>
          <p:nvPr/>
        </p:nvPicPr>
        <p:blipFill rotWithShape="1">
          <a:blip r:embed="rId3">
            <a:alphaModFix/>
          </a:blip>
          <a:srcRect b="6049" l="23242" r="17513" t="24496"/>
          <a:stretch/>
        </p:blipFill>
        <p:spPr>
          <a:xfrm>
            <a:off x="2085050" y="1117300"/>
            <a:ext cx="5663675" cy="370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8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Multiwavelength characterization of accretion</a:t>
            </a:r>
            <a:endParaRPr/>
          </a:p>
        </p:txBody>
      </p:sp>
      <p:sp>
        <p:nvSpPr>
          <p:cNvPr id="208" name="Google Shape;208;p28"/>
          <p:cNvSpPr txBox="1"/>
          <p:nvPr/>
        </p:nvSpPr>
        <p:spPr>
          <a:xfrm>
            <a:off x="7092275" y="2108250"/>
            <a:ext cx="798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X-ray, γ-ray</a:t>
            </a:r>
            <a:endParaRPr sz="18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09" name="Google Shape;209;p28"/>
          <p:cNvCxnSpPr>
            <a:stCxn id="208" idx="1"/>
          </p:cNvCxnSpPr>
          <p:nvPr/>
        </p:nvCxnSpPr>
        <p:spPr>
          <a:xfrm flipH="1">
            <a:off x="5380475" y="2458050"/>
            <a:ext cx="1711800" cy="528300"/>
          </a:xfrm>
          <a:prstGeom prst="straightConnector1">
            <a:avLst/>
          </a:prstGeom>
          <a:noFill/>
          <a:ln cap="flat" cmpd="sng" w="28575">
            <a:solidFill>
              <a:srgbClr val="63D297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10" name="Google Shape;210;p28"/>
          <p:cNvSpPr txBox="1"/>
          <p:nvPr/>
        </p:nvSpPr>
        <p:spPr>
          <a:xfrm>
            <a:off x="131500" y="1240000"/>
            <a:ext cx="2468700" cy="13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X-ray lightcurve and spectra  and γ-ray detections explore boundary layer between white dwarf and disk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11" name="Google Shape;211;p28" title="CV_outburst_xray_l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08" y="3174250"/>
            <a:ext cx="2534740" cy="1776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 title="CV_outburst_xray_spec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077" y="3174250"/>
            <a:ext cx="2678199" cy="177616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 txBox="1"/>
          <p:nvPr/>
        </p:nvSpPr>
        <p:spPr>
          <a:xfrm>
            <a:off x="6228490" y="4820500"/>
            <a:ext cx="28575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Galiullin et al. (2026) PASP, 138, 054201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14" name="Google Shape;214;p28" title="CV_outburst_xray_l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8750" y="3230775"/>
            <a:ext cx="2295024" cy="160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is image is good.  Remove the labels" id="219" name="Google Shape;219;p29"/>
          <p:cNvPicPr preferRelativeResize="0"/>
          <p:nvPr/>
        </p:nvPicPr>
        <p:blipFill rotWithShape="1">
          <a:blip r:embed="rId3">
            <a:alphaModFix/>
          </a:blip>
          <a:srcRect b="6049" l="23242" r="17513" t="24496"/>
          <a:stretch/>
        </p:blipFill>
        <p:spPr>
          <a:xfrm>
            <a:off x="2085050" y="1117300"/>
            <a:ext cx="5663675" cy="370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9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Multiwavelength characterization of accretion</a:t>
            </a:r>
            <a:endParaRPr/>
          </a:p>
        </p:txBody>
      </p:sp>
      <p:sp>
        <p:nvSpPr>
          <p:cNvPr id="221" name="Google Shape;221;p29"/>
          <p:cNvSpPr txBox="1"/>
          <p:nvPr/>
        </p:nvSpPr>
        <p:spPr>
          <a:xfrm>
            <a:off x="6963575" y="1519650"/>
            <a:ext cx="798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Radio</a:t>
            </a:r>
            <a:endParaRPr sz="18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22" name="Google Shape;222;p29"/>
          <p:cNvCxnSpPr/>
          <p:nvPr/>
        </p:nvCxnSpPr>
        <p:spPr>
          <a:xfrm flipH="1">
            <a:off x="5251775" y="1845400"/>
            <a:ext cx="1711800" cy="528300"/>
          </a:xfrm>
          <a:prstGeom prst="straightConnector1">
            <a:avLst/>
          </a:prstGeom>
          <a:noFill/>
          <a:ln cap="flat" cmpd="sng" w="28575">
            <a:solidFill>
              <a:srgbClr val="63D297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23" name="Google Shape;223;p29"/>
          <p:cNvSpPr txBox="1"/>
          <p:nvPr/>
        </p:nvSpPr>
        <p:spPr>
          <a:xfrm>
            <a:off x="131500" y="1240000"/>
            <a:ext cx="2468700" cy="15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Coherent and incoherent radio </a:t>
            </a:r>
            <a:r>
              <a:rPr lang="en-GB" sz="1800">
                <a:solidFill>
                  <a:schemeClr val="lt1"/>
                </a:solidFill>
              </a:rPr>
              <a:t>emissions (2--4 GHz and 8--12 GHz)</a:t>
            </a:r>
            <a:r>
              <a:rPr lang="en-GB">
                <a:solidFill>
                  <a:schemeClr val="lt1"/>
                </a:solidFill>
              </a:rPr>
              <a:t> </a:t>
            </a: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lightcurve and SED 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6228490" y="4820500"/>
            <a:ext cx="28575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Ridder</a:t>
            </a: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 et al. (2026) </a:t>
            </a:r>
            <a:r>
              <a:rPr lang="en-GB" sz="1200">
                <a:solidFill>
                  <a:srgbClr val="63D297"/>
                </a:solidFill>
                <a:highlight>
                  <a:srgbClr val="010409"/>
                </a:highlight>
              </a:rPr>
              <a:t>arXiv:2603.03209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25" name="Google Shape;225;p29" title="CV_radio_l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74200" y="2105813"/>
            <a:ext cx="1541550" cy="1190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9" title="CV_radio_SED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4196" y="3447960"/>
            <a:ext cx="1541548" cy="12209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7" name="Google Shape;227;p29"/>
          <p:cNvCxnSpPr>
            <a:stCxn id="221" idx="1"/>
          </p:cNvCxnSpPr>
          <p:nvPr/>
        </p:nvCxnSpPr>
        <p:spPr>
          <a:xfrm rot="10800000">
            <a:off x="6731975" y="1325850"/>
            <a:ext cx="231600" cy="543600"/>
          </a:xfrm>
          <a:prstGeom prst="straightConnector1">
            <a:avLst/>
          </a:prstGeom>
          <a:noFill/>
          <a:ln cap="flat" cmpd="sng" w="38100">
            <a:solidFill>
              <a:srgbClr val="63D297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Observing Compact Binaries</a:t>
            </a:r>
            <a:endParaRPr/>
          </a:p>
        </p:txBody>
      </p:sp>
      <p:sp>
        <p:nvSpPr>
          <p:cNvPr id="233" name="Google Shape;233;p30"/>
          <p:cNvSpPr txBox="1"/>
          <p:nvPr/>
        </p:nvSpPr>
        <p:spPr>
          <a:xfrm>
            <a:off x="321800" y="1235675"/>
            <a:ext cx="8418000" cy="32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Rubin will detect compact binaries which are often faint in the optical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IR/optical		Rubin, large aperture ground-based telescopes, Roman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Radio 			VLASS, ASKAP, VLA..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UV, 				Swift, ULTRASAT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X-ray			Swift, Chandra, XMM-Newton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γ-ray 			Fermi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Archival data valuable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1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Protostars</a:t>
            </a:r>
            <a:endParaRPr/>
          </a:p>
        </p:txBody>
      </p:sp>
      <p:sp>
        <p:nvSpPr>
          <p:cNvPr id="239" name="Google Shape;239;p31"/>
          <p:cNvSpPr txBox="1"/>
          <p:nvPr/>
        </p:nvSpPr>
        <p:spPr>
          <a:xfrm>
            <a:off x="4252800" y="4556550"/>
            <a:ext cx="45513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TESS lightcurve of Classical T Tauri Star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Serna et al. (2024), ApJ, 968, 68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40" name="Google Shape;240;p31"/>
          <p:cNvCxnSpPr/>
          <p:nvPr/>
        </p:nvCxnSpPr>
        <p:spPr>
          <a:xfrm flipH="1" rot="10800000">
            <a:off x="4209025" y="4556500"/>
            <a:ext cx="4935000" cy="2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Give the image a plain black background" id="241" name="Google Shape;241;p31"/>
          <p:cNvPicPr preferRelativeResize="0"/>
          <p:nvPr/>
        </p:nvPicPr>
        <p:blipFill rotWithShape="1">
          <a:blip r:embed="rId3">
            <a:alphaModFix/>
          </a:blip>
          <a:srcRect b="0" l="10182" r="9199" t="0"/>
          <a:stretch/>
        </p:blipFill>
        <p:spPr>
          <a:xfrm>
            <a:off x="0" y="862400"/>
            <a:ext cx="2195625" cy="272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1" title="TTauri_l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6775" y="2703050"/>
            <a:ext cx="2369376" cy="244045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1"/>
          <p:cNvSpPr txBox="1"/>
          <p:nvPr/>
        </p:nvSpPr>
        <p:spPr>
          <a:xfrm>
            <a:off x="4196150" y="2213925"/>
            <a:ext cx="4935000" cy="21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●"/>
            </a:pPr>
            <a:r>
              <a:rPr lang="en-GB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FUOr: long outbursts, high accretion, absorption lines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roxima Nova"/>
              <a:buChar char="●"/>
            </a:pPr>
            <a:r>
              <a:rPr lang="en-GB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ExOr: short, repeating outbursts, low accretion, emission lines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[T. Giannini, R.Bonito, S. Antoniucci, TVS Roadmap, arXiv: 2208.04499]</a:t>
            </a:r>
            <a:endParaRPr sz="12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44" name="Google Shape;244;p31"/>
          <p:cNvSpPr txBox="1"/>
          <p:nvPr/>
        </p:nvSpPr>
        <p:spPr>
          <a:xfrm>
            <a:off x="2572250" y="1014800"/>
            <a:ext cx="655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Irregular variability signatures from accretion disks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Episodic accretion causes eruptive outbursts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Affects disk evolution and planet formation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Protostar observations</a:t>
            </a:r>
            <a:endParaRPr/>
          </a:p>
        </p:txBody>
      </p:sp>
      <p:sp>
        <p:nvSpPr>
          <p:cNvPr id="250" name="Google Shape;250;p32"/>
          <p:cNvSpPr txBox="1"/>
          <p:nvPr/>
        </p:nvSpPr>
        <p:spPr>
          <a:xfrm>
            <a:off x="15655" y="4804476"/>
            <a:ext cx="8672700" cy="3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Image credits: Rubin Obs, </a:t>
            </a:r>
            <a:r>
              <a:rPr lang="en-GB" sz="1200">
                <a:solidFill>
                  <a:srgbClr val="63D297"/>
                </a:solidFill>
              </a:rPr>
              <a:t>Fang et al. (2026), RAA, Volume 26, Issue 8, id.085004, Leibhart et al, (2014), A&amp;A, 570, A11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51" name="Google Shape;251;p32"/>
          <p:cNvCxnSpPr/>
          <p:nvPr/>
        </p:nvCxnSpPr>
        <p:spPr>
          <a:xfrm flipH="1" rot="10800000">
            <a:off x="0" y="4804475"/>
            <a:ext cx="4935000" cy="2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" name="Google Shape;252;p32"/>
          <p:cNvSpPr txBox="1"/>
          <p:nvPr/>
        </p:nvSpPr>
        <p:spPr>
          <a:xfrm>
            <a:off x="1807172" y="940700"/>
            <a:ext cx="6894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Long-baseline, wide-area, multiband optical photometry from Rubin will significantly increase the known sample of eruptive protostars and detect outbursts</a:t>
            </a:r>
            <a:endParaRPr sz="1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UV photometry ideal (though </a:t>
            </a:r>
            <a:r>
              <a:rPr lang="en-GB"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extincted</a:t>
            </a:r>
            <a:r>
              <a:rPr lang="en-GB"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6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53" name="Google Shape;2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100" y="924700"/>
            <a:ext cx="1258625" cy="94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2" title="FUor_multiband_imagin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038" y="2097425"/>
            <a:ext cx="1072739" cy="101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2"/>
          <p:cNvSpPr txBox="1"/>
          <p:nvPr/>
        </p:nvSpPr>
        <p:spPr>
          <a:xfrm>
            <a:off x="1866375" y="2355113"/>
            <a:ext cx="69531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NIR/MIR timeseries photometry and spectroscopy</a:t>
            </a:r>
            <a:endParaRPr sz="1200">
              <a:solidFill>
                <a:srgbClr val="63D297"/>
              </a:solidFill>
            </a:endParaRPr>
          </a:p>
        </p:txBody>
      </p:sp>
      <p:pic>
        <p:nvPicPr>
          <p:cNvPr id="256" name="Google Shape;256;p32" title="FUor_xray_sed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2763" y="3518700"/>
            <a:ext cx="1439293" cy="7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2"/>
          <p:cNvSpPr txBox="1"/>
          <p:nvPr/>
        </p:nvSpPr>
        <p:spPr>
          <a:xfrm>
            <a:off x="1866375" y="3655550"/>
            <a:ext cx="52773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X-ray spectra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3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Brown Dwarfs</a:t>
            </a:r>
            <a:endParaRPr/>
          </a:p>
        </p:txBody>
      </p:sp>
      <p:sp>
        <p:nvSpPr>
          <p:cNvPr id="263" name="Google Shape;263;p33"/>
          <p:cNvSpPr txBox="1"/>
          <p:nvPr>
            <p:ph idx="1" type="body"/>
          </p:nvPr>
        </p:nvSpPr>
        <p:spPr>
          <a:xfrm>
            <a:off x="4833225" y="2571750"/>
            <a:ext cx="3900300" cy="18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Expand sample beyond 20pc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Monitor weather and map atmospheric structure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Distance and parallax</a:t>
            </a:r>
            <a:endParaRPr/>
          </a:p>
        </p:txBody>
      </p:sp>
      <p:pic>
        <p:nvPicPr>
          <p:cNvPr id="264" name="Google Shape;264;p33" title="PIA21752_BrownDwarf_NASA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500" y="912724"/>
            <a:ext cx="3782491" cy="212765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3"/>
          <p:cNvSpPr txBox="1"/>
          <p:nvPr/>
        </p:nvSpPr>
        <p:spPr>
          <a:xfrm>
            <a:off x="4801125" y="1003975"/>
            <a:ext cx="3964500" cy="17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Sub-stellar mass objects (13-80M</a:t>
            </a:r>
            <a:r>
              <a:rPr baseline="-25000"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Jup</a:t>
            </a: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) 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baseline="-25000"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eff</a:t>
            </a: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range from &lt;600K to 2100K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Complex atmospheric structures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66" name="Google Shape;266;p33" title="street_luhman1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75" y="3078987"/>
            <a:ext cx="4090399" cy="2012478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3"/>
          <p:cNvSpPr txBox="1"/>
          <p:nvPr/>
        </p:nvSpPr>
        <p:spPr>
          <a:xfrm>
            <a:off x="4234775" y="4608049"/>
            <a:ext cx="47367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</a:rPr>
              <a:t>Movie credit: NASA</a:t>
            </a:r>
            <a:endParaRPr sz="1200">
              <a:solidFill>
                <a:srgbClr val="63D29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</a:rPr>
              <a:t>Street et al. (2015), ApJ, 812, 161</a:t>
            </a:r>
            <a:endParaRPr sz="1200">
              <a:solidFill>
                <a:srgbClr val="63D297"/>
              </a:solidFill>
            </a:endParaRPr>
          </a:p>
        </p:txBody>
      </p:sp>
      <p:cxnSp>
        <p:nvCxnSpPr>
          <p:cNvPr id="268" name="Google Shape;268;p33"/>
          <p:cNvCxnSpPr/>
          <p:nvPr/>
        </p:nvCxnSpPr>
        <p:spPr>
          <a:xfrm flipH="1" rot="10800000">
            <a:off x="4157529" y="4582269"/>
            <a:ext cx="4440600" cy="1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4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Brown Dwarfs</a:t>
            </a:r>
            <a:endParaRPr/>
          </a:p>
        </p:txBody>
      </p:sp>
      <p:sp>
        <p:nvSpPr>
          <p:cNvPr id="274" name="Google Shape;274;p34"/>
          <p:cNvSpPr txBox="1"/>
          <p:nvPr/>
        </p:nvSpPr>
        <p:spPr>
          <a:xfrm>
            <a:off x="131500" y="3822850"/>
            <a:ext cx="7504200" cy="10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Char char="●"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Timeseries NIR spectroscopy 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Char char="●"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Red-optical + NIR timeseries imaging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5" name="Google Shape;275;p34"/>
          <p:cNvSpPr txBox="1"/>
          <p:nvPr/>
        </p:nvSpPr>
        <p:spPr>
          <a:xfrm>
            <a:off x="6456551" y="965371"/>
            <a:ext cx="19614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</a:rPr>
              <a:t>Chen et al. (2025), MNRAS, 539, 3758</a:t>
            </a:r>
            <a:endParaRPr sz="1200">
              <a:solidFill>
                <a:srgbClr val="63D297"/>
              </a:solidFill>
            </a:endParaRPr>
          </a:p>
        </p:txBody>
      </p:sp>
      <p:cxnSp>
        <p:nvCxnSpPr>
          <p:cNvPr id="276" name="Google Shape;276;p34"/>
          <p:cNvCxnSpPr/>
          <p:nvPr/>
        </p:nvCxnSpPr>
        <p:spPr>
          <a:xfrm flipH="1" rot="10800000">
            <a:off x="105748" y="875280"/>
            <a:ext cx="7810200" cy="2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7" name="Google Shape;277;p34" title="Luhman16_JWST_spectra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975" y="965373"/>
            <a:ext cx="6260598" cy="251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Microlensing</a:t>
            </a:r>
            <a:endParaRPr/>
          </a:p>
        </p:txBody>
      </p:sp>
      <p:pic>
        <p:nvPicPr>
          <p:cNvPr id="283" name="Google Shape;283;p35" title="microlensing_animation1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500" y="1067175"/>
            <a:ext cx="5928749" cy="3334924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5"/>
          <p:cNvSpPr txBox="1"/>
          <p:nvPr/>
        </p:nvSpPr>
        <p:spPr>
          <a:xfrm>
            <a:off x="6191250" y="977124"/>
            <a:ext cx="2677200" cy="37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Mass, distance measurements of 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Char char="●"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bound planets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Char char="●"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free-floating planets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Char char="●"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isolated stellar remnants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Rubin will detect thousands of lensing events in a broader range of stellar environments</a:t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Microlensing characterization</a:t>
            </a:r>
            <a:endParaRPr/>
          </a:p>
        </p:txBody>
      </p:sp>
      <p:sp>
        <p:nvSpPr>
          <p:cNvPr id="290" name="Google Shape;290;p36"/>
          <p:cNvSpPr txBox="1"/>
          <p:nvPr>
            <p:ph idx="1" type="body"/>
          </p:nvPr>
        </p:nvSpPr>
        <p:spPr>
          <a:xfrm>
            <a:off x="4933200" y="978725"/>
            <a:ext cx="3851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High cadence lightcurves to measure lens model parameters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Multiband optical/NIR photometry determines source radius and distance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Optical/NIR high-resolution imaging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Timeseries astrometry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(Rarely) NIR interferometry</a:t>
            </a:r>
            <a:endParaRPr/>
          </a:p>
        </p:txBody>
      </p:sp>
      <p:pic>
        <p:nvPicPr>
          <p:cNvPr id="291" name="Google Shape;291;p36" title="Microlensing_astrometry_BH_30fps_h264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3425" y="942675"/>
            <a:ext cx="2551949" cy="1435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6" title="ulens_hires_imaging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32750" y="2818475"/>
            <a:ext cx="1690300" cy="169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6"/>
          <p:cNvSpPr txBox="1"/>
          <p:nvPr/>
        </p:nvSpPr>
        <p:spPr>
          <a:xfrm>
            <a:off x="2993449" y="4629750"/>
            <a:ext cx="41196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</a:rPr>
              <a:t>Credits: NASA's Goddard Space Flight Center/CI Lab,</a:t>
            </a:r>
            <a:endParaRPr sz="1200">
              <a:solidFill>
                <a:srgbClr val="63D29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</a:rPr>
              <a:t>Vanrorou et al. (2025), AJ, 170, 210</a:t>
            </a:r>
            <a:endParaRPr sz="1200">
              <a:solidFill>
                <a:srgbClr val="63D297"/>
              </a:solidFill>
            </a:endParaRPr>
          </a:p>
        </p:txBody>
      </p:sp>
      <p:cxnSp>
        <p:nvCxnSpPr>
          <p:cNvPr id="294" name="Google Shape;294;p36"/>
          <p:cNvCxnSpPr/>
          <p:nvPr/>
        </p:nvCxnSpPr>
        <p:spPr>
          <a:xfrm flipH="1" rot="10800000">
            <a:off x="2974200" y="4677900"/>
            <a:ext cx="3984900" cy="9600"/>
          </a:xfrm>
          <a:prstGeom prst="straightConnector1">
            <a:avLst/>
          </a:prstGeom>
          <a:noFill/>
          <a:ln cap="flat" cmpd="sng" w="9525">
            <a:solidFill>
              <a:srgbClr val="63D297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5" name="Google Shape;295;p36" title="lsst_v5_sim_binary_even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2157275"/>
            <a:ext cx="2833825" cy="283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7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 Coronae Borealis Stars</a:t>
            </a:r>
            <a:endParaRPr/>
          </a:p>
        </p:txBody>
      </p:sp>
      <p:sp>
        <p:nvSpPr>
          <p:cNvPr id="301" name="Google Shape;301;p37"/>
          <p:cNvSpPr txBox="1"/>
          <p:nvPr>
            <p:ph idx="1" type="body"/>
          </p:nvPr>
        </p:nvSpPr>
        <p:spPr>
          <a:xfrm>
            <a:off x="131500" y="1100975"/>
            <a:ext cx="5136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Rare, hydrogen-deficient, carbon-rich supergiants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Dramatic drops in brightness at irregular intervals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Atypical stellar evolution pathway?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Long-baseline optical/NIR photometry + spectra</a:t>
            </a:r>
            <a:endParaRPr/>
          </a:p>
        </p:txBody>
      </p:sp>
      <p:pic>
        <p:nvPicPr>
          <p:cNvPr id="302" name="Google Shape;302;p37" title="RCorBor_l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3800" y="84749"/>
            <a:ext cx="3071926" cy="2339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7" title="RCorBor_spectr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3800" y="2474016"/>
            <a:ext cx="3071924" cy="254595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7"/>
          <p:cNvSpPr txBox="1"/>
          <p:nvPr/>
        </p:nvSpPr>
        <p:spPr>
          <a:xfrm>
            <a:off x="3073675" y="4658625"/>
            <a:ext cx="23646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Clayton (2012), JAVSO, 40, 539,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Burris et al. (2023), AJ, 166, 40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05" name="Google Shape;305;p37"/>
          <p:cNvCxnSpPr/>
          <p:nvPr/>
        </p:nvCxnSpPr>
        <p:spPr>
          <a:xfrm rot="10800000">
            <a:off x="3115175" y="4677644"/>
            <a:ext cx="2421600" cy="1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8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Unknown unknowns</a:t>
            </a:r>
            <a:endParaRPr/>
          </a:p>
        </p:txBody>
      </p:sp>
      <p:sp>
        <p:nvSpPr>
          <p:cNvPr id="311" name="Google Shape;311;p38"/>
          <p:cNvSpPr txBox="1"/>
          <p:nvPr>
            <p:ph idx="1" type="body"/>
          </p:nvPr>
        </p:nvSpPr>
        <p:spPr>
          <a:xfrm>
            <a:off x="5957800" y="1734275"/>
            <a:ext cx="2801700" cy="27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Rubin’s most exciting discoveries will be the forms of variability we don’t know about.</a:t>
            </a:r>
            <a:endParaRPr/>
          </a:p>
        </p:txBody>
      </p:sp>
      <p:pic>
        <p:nvPicPr>
          <p:cNvPr id="312" name="Google Shape;312;p38" title="April_25_X1pt4_Flare_131-304Blend_crop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29224"/>
            <a:ext cx="5752348" cy="431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9"/>
          <p:cNvSpPr txBox="1"/>
          <p:nvPr>
            <p:ph type="title"/>
          </p:nvPr>
        </p:nvSpPr>
        <p:spPr>
          <a:xfrm>
            <a:off x="131500" y="12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Multiwavelength characterization</a:t>
            </a:r>
            <a:endParaRPr/>
          </a:p>
        </p:txBody>
      </p:sp>
      <p:sp>
        <p:nvSpPr>
          <p:cNvPr id="318" name="Google Shape;318;p39"/>
          <p:cNvSpPr txBox="1"/>
          <p:nvPr>
            <p:ph idx="1" type="body"/>
          </p:nvPr>
        </p:nvSpPr>
        <p:spPr>
          <a:xfrm>
            <a:off x="245800" y="1100975"/>
            <a:ext cx="457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Variable stars require imaging and spectra at all wavelengths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Ground + space-based facilities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Accretion outbursts require rapid response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Coordinated, contemporaneous survey coverage optimal</a:t>
            </a:r>
            <a:endParaRPr/>
          </a:p>
        </p:txBody>
      </p:sp>
      <p:pic>
        <p:nvPicPr>
          <p:cNvPr id="319" name="Google Shape;319;p39" title="gemini_wirefram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5200" y="1800821"/>
            <a:ext cx="1939300" cy="154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9" title="radio_dish_wirefram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9850" y="3137300"/>
            <a:ext cx="1269976" cy="138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5850" y="420425"/>
            <a:ext cx="1840100" cy="1380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9" title="fermi-wirefram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7950" y="1847531"/>
            <a:ext cx="2075051" cy="580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9" title="swift_wirefram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44500" y="2571750"/>
            <a:ext cx="1840101" cy="148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9" title="Roman_Space_Telescope_NASA_edg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36175" y="578663"/>
            <a:ext cx="1648425" cy="900039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9"/>
          <p:cNvSpPr txBox="1"/>
          <p:nvPr/>
        </p:nvSpPr>
        <p:spPr>
          <a:xfrm>
            <a:off x="4572000" y="4807200"/>
            <a:ext cx="4572000" cy="3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63D297"/>
                </a:solidFill>
                <a:latin typeface="Proxima Nova"/>
                <a:ea typeface="Proxima Nova"/>
                <a:cs typeface="Proxima Nova"/>
                <a:sym typeface="Proxima Nova"/>
              </a:rPr>
              <a:t>Image credits: Rubin Obs., NASA, Gemini Obs, Greenbank Obs</a:t>
            </a:r>
            <a:endParaRPr sz="1200">
              <a:solidFill>
                <a:srgbClr val="63D29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326" name="Google Shape;326;p39"/>
          <p:cNvCxnSpPr/>
          <p:nvPr/>
        </p:nvCxnSpPr>
        <p:spPr>
          <a:xfrm rot="10800000">
            <a:off x="4515000" y="4791215"/>
            <a:ext cx="4671000" cy="25500"/>
          </a:xfrm>
          <a:prstGeom prst="straightConnector1">
            <a:avLst/>
          </a:prstGeom>
          <a:noFill/>
          <a:ln cap="flat" cmpd="sng" w="9525">
            <a:solidFill>
              <a:srgbClr val="63D29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