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mov" ContentType="video/quicktime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9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8"/>
  </p:notesMasterIdLst>
  <p:sldIdLst>
    <p:sldId id="258" r:id="rId2"/>
    <p:sldId id="1731" r:id="rId3"/>
    <p:sldId id="271" r:id="rId4"/>
    <p:sldId id="1749" r:id="rId5"/>
    <p:sldId id="272" r:id="rId6"/>
    <p:sldId id="1750" r:id="rId7"/>
    <p:sldId id="1763" r:id="rId8"/>
    <p:sldId id="1751" r:id="rId9"/>
    <p:sldId id="1761" r:id="rId10"/>
    <p:sldId id="1743" r:id="rId11"/>
    <p:sldId id="1741" r:id="rId12"/>
    <p:sldId id="264" r:id="rId13"/>
    <p:sldId id="273" r:id="rId14"/>
    <p:sldId id="1765" r:id="rId15"/>
    <p:sldId id="277" r:id="rId16"/>
    <p:sldId id="278" r:id="rId17"/>
    <p:sldId id="1754" r:id="rId18"/>
    <p:sldId id="1747" r:id="rId19"/>
    <p:sldId id="1755" r:id="rId20"/>
    <p:sldId id="1759" r:id="rId21"/>
    <p:sldId id="270" r:id="rId22"/>
    <p:sldId id="1760" r:id="rId23"/>
    <p:sldId id="276" r:id="rId24"/>
    <p:sldId id="1757" r:id="rId25"/>
    <p:sldId id="1762" r:id="rId26"/>
    <p:sldId id="176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29"/>
    <p:restoredTop sz="94692"/>
  </p:normalViewPr>
  <p:slideViewPr>
    <p:cSldViewPr snapToGrid="0">
      <p:cViewPr varScale="1">
        <p:scale>
          <a:sx n="110" d="100"/>
          <a:sy n="110" d="100"/>
        </p:scale>
        <p:origin x="20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CA020-18CE-3C4E-B476-01B01778F7EC}" type="datetimeFigureOut">
              <a:rPr lang="en-US" smtClean="0"/>
              <a:t>6/22/26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3E16DB-E467-AC4E-AB32-BF367A80E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29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3E16DB-E467-AC4E-AB32-BF367A80E9A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43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2B59E-9D8B-661A-1035-BA69DF1CD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DED626-5ACB-FBB4-5B7D-59343C94E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BA8E14-5616-6887-CDEF-D33992825C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13482-6718-8C6A-8757-9A23FBC4A3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417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60A0B-3C6D-DDEC-1FEC-573F4F8F3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7BBEF3-4D37-6147-D570-88AB2B3307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B9A569-CCD4-2E26-BF1E-A966215DD5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70D7EF-5117-8CE2-5FC9-44A25D619E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18B52-8C80-3142-86BB-56ECCDC85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B5B8AB-F05F-2B47-41B7-CFD606267A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B992C0-6070-EEBF-0E5E-0C806F6EE7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CEDF6-4DDC-09DF-8C73-2F32BD8888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857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4B16C-A564-5A19-0A20-E8CC6FBE9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77C5CB-853C-D61B-8E29-C6DF1A326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D941D-14BC-B314-1134-DD095C18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92377-0AC2-314B-B9D9-6E5F04BB7C40}" type="datetime1">
              <a:rPr lang="en-US" smtClean="0"/>
              <a:t>6/22/26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738FB-D550-8697-F239-D6DAC550B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0CF8E-62E5-A14E-E0CC-9F6607E7F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14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D257-2AA6-CEF8-59B2-0C90523D0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F966F-2CD9-B296-BED8-FA35B281B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0CC19-5BDB-9448-AB35-D8E9076D9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A82D-CE82-AC41-848A-3FF7ECD3A1B0}" type="datetime1">
              <a:rPr lang="en-US" smtClean="0"/>
              <a:t>6/22/26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324F5-8A88-2341-2334-0A73AD925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8266E-0A37-1AB8-3D7B-E6F4BC2C2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0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F17FA-0C21-4B51-3655-75DCE736C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0A484-C56A-5BA8-3AF4-0E3FEED7B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26B36-D9CF-5C00-1518-9639E58A4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430DA-9919-764F-813D-AF81434BDEE7}" type="datetime1">
              <a:rPr lang="en-US" smtClean="0"/>
              <a:t>6/22/26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67F3E-86CD-CF92-E27E-6C3A82E79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C5232-EDF1-2D89-628A-27E1A43F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549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B404A-4A40-8EEA-0D47-2B1FC19C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743" y="19685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EC02E-A42B-747D-C227-9F8ACC9B8E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BAE7A6-2744-8321-960C-7C258AC91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378389-4143-8624-0C8B-C40FE93DD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1796E-CB8F-6A43-9B0B-C12A5E0BF9B5}" type="datetime1">
              <a:rPr lang="en-US" smtClean="0"/>
              <a:t>6/22/26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BF1CE-BEDE-80C4-2BCD-63012ABA1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9F313-4A44-7116-B366-6D1C4D4F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13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FC0EE-20B1-0AD6-23EC-ABF89630A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DE9B4A-C8F7-7450-3FD7-B5CA14720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5E69BF-2927-E2F5-44CE-F14C0D4B5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48AED-7E4B-7FF9-DF69-1107B4E7BE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19D8D7-61AE-BC52-2B2D-216289B2D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A415DD-5B30-BC2F-C5BA-34A9114AA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7811-302A-8D42-8013-0EB2D62BAC0B}" type="datetime1">
              <a:rPr lang="en-US" smtClean="0"/>
              <a:t>6/22/26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C014FF-C6EE-71FF-4DB2-049C9D0B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E224D9-D350-ED7F-0F59-D811B6640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76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7BDB2-0F4F-8FAF-A547-97E883E37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DDB632-4F7A-EDB4-45D2-529156918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A0CBD-F6C9-654B-BE93-34D461E53F9C}" type="datetime1">
              <a:rPr lang="en-US" smtClean="0"/>
              <a:t>6/22/26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A603A7-0D62-77E0-5823-250EDE939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495362-8873-5901-F31B-D16752E68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54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54A5C2-0D0D-BFDB-D2FB-8189A641C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1089A-B6BB-C540-9D16-FC464DA28ECF}" type="datetime1">
              <a:rPr lang="en-US" smtClean="0"/>
              <a:t>6/22/26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014981-E5FD-914A-70EF-3DE6B1204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3A708-580F-4D73-A0AB-4B863E44C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9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9448D-7E12-8927-B88E-3C0334561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BD87F-3232-435B-9D5C-523ABD589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3BA9A-6534-8A61-1474-4C469B2060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E810B-0D3D-EAD3-2093-1B7C586BF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90541-8FF6-EF4E-9571-849EE748F9DE}" type="datetime1">
              <a:rPr lang="en-US" smtClean="0"/>
              <a:t>6/22/26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38C2AA-5BD6-F6FA-EEAD-A226A66D9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E79B6E-1584-0C17-8AE9-2F2A7BBA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87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EFCA4-DDD5-953F-15C7-7F8FF4CBC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D749CA-0257-F0F9-0D68-16F2197B90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89589-EB9D-8A8D-70BA-0645478503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873AF6-99EE-2A53-47C2-1D65566EB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C4A12-95FD-A44E-AF29-53A1F5DA831E}" type="datetime1">
              <a:rPr lang="en-US" smtClean="0"/>
              <a:t>6/22/26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ADAB1-4ACD-5108-EC58-11E44C997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37E2F-A335-4850-AACD-3E15F7966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60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B00F2-24B7-11B9-0F7B-AB820F8B0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2E11B3-154B-96DC-8D03-4C8A0CE05D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834F1-C8FF-FD1A-56F8-174931E5E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FEB32-1E62-B940-A8C7-4954FADF2831}" type="datetime1">
              <a:rPr lang="en-US" smtClean="0"/>
              <a:t>6/22/26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5DEF65-8912-3C82-6AE7-4361E4F72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98ABC9-3101-7C59-14EF-D066FDE3F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70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D1F1DA-6BDA-6448-9D5E-DEACA02DE9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C45343-9E99-F65F-9147-96BD10F6D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4CE7A-9D14-DD26-FDBC-EEAB0359A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90FD2-AB39-CB4D-9DEC-B23CEAF078FB}" type="datetime1">
              <a:rPr lang="en-US" smtClean="0"/>
              <a:t>6/22/26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551E7-B6EB-263C-A853-61B20AB9E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7BBC0-28F4-62DB-C88E-9DCD6F96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11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946672"/>
            <a:ext cx="10287000" cy="4018359"/>
          </a:xfrm>
          <a:prstGeom prst="rect">
            <a:avLst/>
          </a:prstGeom>
        </p:spPr>
        <p:txBody>
          <a:bodyPr/>
          <a:lstStyle>
            <a:lvl1pPr>
              <a:spcBef>
                <a:spcPts val="1687"/>
              </a:spcBef>
            </a:lvl1pPr>
            <a:lvl2pPr>
              <a:spcBef>
                <a:spcPts val="1687"/>
              </a:spcBef>
            </a:lvl2pPr>
            <a:lvl3pPr>
              <a:spcBef>
                <a:spcPts val="1687"/>
              </a:spcBef>
            </a:lvl3pPr>
            <a:lvl4pPr>
              <a:spcBef>
                <a:spcPts val="1687"/>
              </a:spcBef>
            </a:lvl4pPr>
            <a:lvl5pPr>
              <a:spcBef>
                <a:spcPts val="1687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604676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288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77059F-FBE2-7CAF-4FE8-A97C649A2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136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F4BFE-CB0D-2D7C-79AF-DD49104AC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CCEF1-5972-0DE9-8E79-98D3326EBE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01A670-CF6A-5D46-95D0-9E2BDA1F5AC4}" type="datetime1">
              <a:rPr lang="en-US" smtClean="0"/>
              <a:t>6/22/26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7FE2E-EB80-80B0-7CE0-1112FC8AE3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70978-8CDD-E4FE-DC4A-D94B7B10D9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568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73B01-31A4-4E4C-9490-76282398CB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97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2.mov"/><Relationship Id="rId7" Type="http://schemas.openxmlformats.org/officeDocument/2006/relationships/image" Target="../media/image8.tif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7.tif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ov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23.tiff"/><Relationship Id="rId4" Type="http://schemas.openxmlformats.org/officeDocument/2006/relationships/image" Target="../media/image2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36E3A267-C7E6-1B5C-4DF4-87641CB45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2192000" cy="685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D64B74-46D8-AB26-D7D3-0BDE3A519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6177" y="944955"/>
            <a:ext cx="10110061" cy="1846102"/>
          </a:xfrm>
        </p:spPr>
        <p:txBody>
          <a:bodyPr>
            <a:norm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Gamma-Ray Burst Science Present and Future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D5316-D754-475D-671C-CEB3F9F76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151" y="4274545"/>
            <a:ext cx="9144000" cy="2371211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</a:rPr>
              <a:t>Judy Racusin</a:t>
            </a:r>
          </a:p>
          <a:p>
            <a:pPr algn="l"/>
            <a:r>
              <a:rPr lang="en-US" sz="3200" b="1" dirty="0">
                <a:solidFill>
                  <a:schemeClr val="bg1"/>
                </a:solidFill>
              </a:rPr>
              <a:t>NASA Goddard Space Flight Center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FD7BA9-A912-C978-32E0-A46B126D95CA}"/>
              </a:ext>
            </a:extLst>
          </p:cNvPr>
          <p:cNvSpPr txBox="1"/>
          <p:nvPr/>
        </p:nvSpPr>
        <p:spPr>
          <a:xfrm>
            <a:off x="5973863" y="6382545"/>
            <a:ext cx="6218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Kavli-IAU Time-Domain Coordination Workshop – June 2026</a:t>
            </a:r>
          </a:p>
        </p:txBody>
      </p:sp>
    </p:spTree>
    <p:extLst>
      <p:ext uri="{BB962C8B-B14F-4D97-AF65-F5344CB8AC3E}">
        <p14:creationId xmlns:p14="http://schemas.microsoft.com/office/powerpoint/2010/main" val="2509744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119ED-2A3A-4C61-1141-59F4B5239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312" y="136525"/>
            <a:ext cx="10515600" cy="1325563"/>
          </a:xfrm>
        </p:spPr>
        <p:txBody>
          <a:bodyPr/>
          <a:lstStyle/>
          <a:p>
            <a:r>
              <a:rPr lang="en-US" b="1" dirty="0"/>
              <a:t>What are Gamma-ray Bursts?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F7E80-5C18-61AB-0DB2-075F5C0F2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85" y="1462088"/>
            <a:ext cx="5585342" cy="5259387"/>
          </a:xfrm>
        </p:spPr>
        <p:txBody>
          <a:bodyPr>
            <a:normAutofit/>
          </a:bodyPr>
          <a:lstStyle/>
          <a:p>
            <a:r>
              <a:rPr lang="en-US" sz="2400" dirty="0"/>
              <a:t>A powerful central engine accelerates particles to relativistic speeds in bipolar jets</a:t>
            </a:r>
          </a:p>
          <a:p>
            <a:r>
              <a:rPr lang="en-US" sz="2400" dirty="0"/>
              <a:t>Two phases</a:t>
            </a:r>
          </a:p>
          <a:p>
            <a:pPr lvl="1"/>
            <a:r>
              <a:rPr lang="en-US" dirty="0"/>
              <a:t>prompt emission - material moving at slightly different speeds crashes into each other producing gamma rays</a:t>
            </a:r>
          </a:p>
          <a:p>
            <a:pPr lvl="1"/>
            <a:r>
              <a:rPr lang="en-US" dirty="0"/>
              <a:t>afterglow - the shock wave interacts with the environment around the star producing the long-lived multiwavelength afterglow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F86AB-D2E3-4466-36EB-384C606A1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4FB75-5663-2545-93B8-A9FDA34703C7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8CDB13-DFDB-ED30-EF31-76D55D95B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27" y="3301430"/>
            <a:ext cx="6113585" cy="33690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DC5015-EB02-3DB7-BCDE-EEED50CCB78F}"/>
              </a:ext>
            </a:extLst>
          </p:cNvPr>
          <p:cNvSpPr txBox="1"/>
          <p:nvPr/>
        </p:nvSpPr>
        <p:spPr>
          <a:xfrm>
            <a:off x="6208075" y="1349829"/>
            <a:ext cx="57736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Distances - 0.01≲z ≲ 9.4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Gamma-ray energies ~ M</a:t>
            </a:r>
            <a:r>
              <a:rPr lang="en-US" sz="2400" baseline="-25000" dirty="0"/>
              <a:t>☉</a:t>
            </a:r>
            <a:r>
              <a:rPr lang="en-US" sz="2400" dirty="0"/>
              <a:t>c</a:t>
            </a:r>
            <a:r>
              <a:rPr lang="en-US" sz="2400" baseline="30000" dirty="0"/>
              <a:t>2</a:t>
            </a:r>
            <a:r>
              <a:rPr lang="en-US" sz="2400" dirty="0"/>
              <a:t>~2x10</a:t>
            </a:r>
            <a:r>
              <a:rPr lang="en-US" sz="2400" baseline="30000" dirty="0"/>
              <a:t>54</a:t>
            </a:r>
            <a:r>
              <a:rPr lang="en-US" sz="2400" dirty="0"/>
              <a:t> erg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Jetted outflow ~10° half opening angle (reduces energy by ~ 1/100)</a:t>
            </a:r>
          </a:p>
        </p:txBody>
      </p:sp>
    </p:spTree>
    <p:extLst>
      <p:ext uri="{BB962C8B-B14F-4D97-AF65-F5344CB8AC3E}">
        <p14:creationId xmlns:p14="http://schemas.microsoft.com/office/powerpoint/2010/main" val="3315217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Broadband Observations of GRB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/>
              <a:t>Broadband Observations of GRBs</a:t>
            </a:r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pic>
        <p:nvPicPr>
          <p:cNvPr id="188" name="Screen Shot 2017-05-31 at 12.05.40 PM.png" descr="Screen Shot 2017-05-31 at 12.05.40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35" y="2005564"/>
            <a:ext cx="4526264" cy="3991460"/>
          </a:xfrm>
          <a:prstGeom prst="rect">
            <a:avLst/>
          </a:prstGeom>
          <a:ln w="254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FEABEF-40EA-0AD3-7CE6-7519E86CF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169" y="1092200"/>
            <a:ext cx="4150293" cy="564242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8C915-4A8F-A337-D8D1-FE2C4476B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GRB Spectra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C6466FE-AE0B-59F0-C497-8A1BF9B7F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7206" y="4764211"/>
            <a:ext cx="5181600" cy="1756013"/>
          </a:xfrm>
        </p:spPr>
        <p:txBody>
          <a:bodyPr>
            <a:noAutofit/>
          </a:bodyPr>
          <a:lstStyle/>
          <a:p>
            <a:pPr marL="285750" indent="-285750">
              <a:lnSpc>
                <a:spcPct val="120000"/>
              </a:lnSpc>
              <a:spcBef>
                <a:spcPts val="400"/>
              </a:spcBef>
            </a:pPr>
            <a:r>
              <a:rPr lang="en-US" sz="2000" dirty="0"/>
              <a:t>Smoothly connected power laws</a:t>
            </a:r>
          </a:p>
          <a:p>
            <a:pPr marL="285750" indent="-285750">
              <a:lnSpc>
                <a:spcPct val="120000"/>
              </a:lnSpc>
              <a:spcBef>
                <a:spcPts val="400"/>
              </a:spcBef>
            </a:pPr>
            <a:r>
              <a:rPr lang="en-US" sz="2000" dirty="0"/>
              <a:t>Slower variation than light curves</a:t>
            </a:r>
          </a:p>
          <a:p>
            <a:pPr marL="285750" indent="-285750">
              <a:lnSpc>
                <a:spcPct val="120000"/>
              </a:lnSpc>
              <a:spcBef>
                <a:spcPts val="400"/>
              </a:spcBef>
            </a:pPr>
            <a:r>
              <a:rPr lang="en-US" sz="2000" dirty="0"/>
              <a:t>Sometimes additional components (black body, extra power law)</a:t>
            </a:r>
          </a:p>
          <a:p>
            <a:pPr marL="285750" indent="-285750">
              <a:lnSpc>
                <a:spcPct val="120000"/>
              </a:lnSpc>
              <a:spcBef>
                <a:spcPts val="400"/>
              </a:spcBef>
            </a:pPr>
            <a:r>
              <a:rPr lang="en-US" sz="2000" dirty="0"/>
              <a:t>Synchrotron doesn’t usually fit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en-US" sz="20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FB536-2490-850E-DCA3-9E04F4609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067" y="4690431"/>
            <a:ext cx="5181600" cy="1541546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000" dirty="0"/>
              <a:t>Broadband afterglows follow synchrotron evolution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2000" dirty="0"/>
              <a:t>Light curve behavior depend on relative position on spectrum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9BFB2-C10B-B189-611E-1C130ACF1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1FB1-7D95-4040-9C98-EECC77226909}" type="slidenum">
              <a:rPr lang="en-US" smtClean="0"/>
              <a:t>4</a:t>
            </a:fld>
            <a:endParaRPr lang="en-US"/>
          </a:p>
        </p:txBody>
      </p:sp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7E7543AB-EAFF-C7AE-FCF6-08C34F8DF5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2461"/>
          <a:stretch>
            <a:fillRect/>
          </a:stretch>
        </p:blipFill>
        <p:spPr>
          <a:xfrm>
            <a:off x="6229970" y="1503845"/>
            <a:ext cx="5253140" cy="3238380"/>
          </a:xfrm>
          <a:prstGeom prst="rect">
            <a:avLst/>
          </a:prstGeom>
          <a:ln w="25400">
            <a:miter lim="400000"/>
          </a:ln>
        </p:spPr>
      </p:pic>
      <p:sp>
        <p:nvSpPr>
          <p:cNvPr id="13" name="GRB Spectra">
            <a:extLst>
              <a:ext uri="{FF2B5EF4-FFF2-40B4-BE49-F238E27FC236}">
                <a16:creationId xmlns:a16="http://schemas.microsoft.com/office/drawing/2014/main" id="{16E568D4-2143-AC38-1439-3683FA731866}"/>
              </a:ext>
            </a:extLst>
          </p:cNvPr>
          <p:cNvSpPr txBox="1"/>
          <p:nvPr/>
        </p:nvSpPr>
        <p:spPr>
          <a:xfrm>
            <a:off x="7099649" y="1124254"/>
            <a:ext cx="3513782" cy="37959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Afterglow Synchrotron </a:t>
            </a:r>
            <a:r>
              <a:rPr dirty="0"/>
              <a:t>Spectra</a:t>
            </a:r>
          </a:p>
        </p:txBody>
      </p:sp>
      <p:sp>
        <p:nvSpPr>
          <p:cNvPr id="14" name="Sari 1998">
            <a:extLst>
              <a:ext uri="{FF2B5EF4-FFF2-40B4-BE49-F238E27FC236}">
                <a16:creationId xmlns:a16="http://schemas.microsoft.com/office/drawing/2014/main" id="{813D69CB-5D19-569C-7DCB-21BEAB1701BF}"/>
              </a:ext>
            </a:extLst>
          </p:cNvPr>
          <p:cNvSpPr txBox="1"/>
          <p:nvPr/>
        </p:nvSpPr>
        <p:spPr>
          <a:xfrm>
            <a:off x="10835988" y="4486724"/>
            <a:ext cx="862737" cy="307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45720" bIns="45720">
            <a:spAutoFit/>
          </a:bodyPr>
          <a:lstStyle>
            <a:lvl1pPr marL="0" marR="0">
              <a:defRPr sz="2800">
                <a:uFillTx/>
              </a:defRPr>
            </a:lvl1pPr>
          </a:lstStyle>
          <a:p>
            <a:r>
              <a:rPr sz="1400" dirty="0"/>
              <a:t>Sari 1998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A8D6E00-A1D7-D5A4-D3A5-D33A1AE81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969" y="1503845"/>
            <a:ext cx="4310074" cy="3238380"/>
          </a:xfrm>
          <a:prstGeom prst="rect">
            <a:avLst/>
          </a:prstGeom>
        </p:spPr>
      </p:pic>
      <p:sp>
        <p:nvSpPr>
          <p:cNvPr id="17" name="GRB Spectra">
            <a:extLst>
              <a:ext uri="{FF2B5EF4-FFF2-40B4-BE49-F238E27FC236}">
                <a16:creationId xmlns:a16="http://schemas.microsoft.com/office/drawing/2014/main" id="{7FE61652-8430-F36B-2996-2AA394D8771B}"/>
              </a:ext>
            </a:extLst>
          </p:cNvPr>
          <p:cNvSpPr txBox="1"/>
          <p:nvPr/>
        </p:nvSpPr>
        <p:spPr>
          <a:xfrm>
            <a:off x="1642970" y="1224884"/>
            <a:ext cx="2923877" cy="37959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Prompt Empirical </a:t>
            </a:r>
            <a:r>
              <a:rPr dirty="0"/>
              <a:t>Spectra</a:t>
            </a:r>
          </a:p>
        </p:txBody>
      </p:sp>
    </p:spTree>
    <p:extLst>
      <p:ext uri="{BB962C8B-B14F-4D97-AF65-F5344CB8AC3E}">
        <p14:creationId xmlns:p14="http://schemas.microsoft.com/office/powerpoint/2010/main" val="1588096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RB Formation"/>
          <p:cNvSpPr txBox="1">
            <a:spLocks noGrp="1"/>
          </p:cNvSpPr>
          <p:nvPr>
            <p:ph type="title"/>
          </p:nvPr>
        </p:nvSpPr>
        <p:spPr>
          <a:xfrm>
            <a:off x="343711" y="-68300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b="1" dirty="0"/>
              <a:t>GRB Formation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grpSp>
        <p:nvGrpSpPr>
          <p:cNvPr id="116" name="Group"/>
          <p:cNvGrpSpPr/>
          <p:nvPr/>
        </p:nvGrpSpPr>
        <p:grpSpPr>
          <a:xfrm>
            <a:off x="5837127" y="1906447"/>
            <a:ext cx="3713689" cy="635001"/>
            <a:chOff x="0" y="0"/>
            <a:chExt cx="7427376" cy="1270000"/>
          </a:xfrm>
        </p:grpSpPr>
        <p:sp>
          <p:nvSpPr>
            <p:cNvPr id="114" name="Internal Shocks?"/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>
              <a:lvl1pPr marL="0" marR="0">
                <a:defRPr sz="4800" b="1"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rPr sz="2400"/>
                <a:t>Internal Shocks?</a:t>
              </a:r>
            </a:p>
          </p:txBody>
        </p:sp>
        <p:sp>
          <p:nvSpPr>
            <p:cNvPr id="115" name="External Shocks"/>
            <p:cNvSpPr/>
            <p:nvPr/>
          </p:nvSpPr>
          <p:spPr>
            <a:xfrm>
              <a:off x="6157376" y="0"/>
              <a:ext cx="1270001" cy="1270000"/>
            </a:xfrm>
            <a:prstGeom prst="line">
              <a:avLst/>
            </a:prstGeom>
            <a:noFill/>
            <a:ln w="254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20" tIns="45720" rIns="45720" bIns="45720" numCol="1" anchor="t">
              <a:spAutoFit/>
            </a:bodyPr>
            <a:lstStyle>
              <a:lvl1pPr marL="0" marR="0">
                <a:defRPr sz="4800" b="1">
                  <a:uFillTx/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r>
                <a:rPr sz="2400"/>
                <a:t>External Shocks</a:t>
              </a:r>
            </a:p>
          </p:txBody>
        </p:sp>
      </p:grpSp>
      <p:grpSp>
        <p:nvGrpSpPr>
          <p:cNvPr id="121" name="Group"/>
          <p:cNvGrpSpPr/>
          <p:nvPr/>
        </p:nvGrpSpPr>
        <p:grpSpPr>
          <a:xfrm>
            <a:off x="3025224" y="2554749"/>
            <a:ext cx="8524828" cy="3815970"/>
            <a:chOff x="0" y="0"/>
            <a:chExt cx="17049655" cy="7631938"/>
          </a:xfrm>
        </p:grpSpPr>
        <p:pic>
          <p:nvPicPr>
            <p:cNvPr id="117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80234" y="0"/>
              <a:ext cx="13569422" cy="7631939"/>
            </a:xfrm>
            <a:prstGeom prst="rect">
              <a:avLst/>
            </a:prstGeom>
            <a:ln w="25400" cap="flat">
              <a:noFill/>
              <a:miter lim="400000"/>
            </a:ln>
            <a:effectLst/>
          </p:spPr>
        </p:pic>
        <p:grpSp>
          <p:nvGrpSpPr>
            <p:cNvPr id="120" name="Group"/>
            <p:cNvGrpSpPr/>
            <p:nvPr/>
          </p:nvGrpSpPr>
          <p:grpSpPr>
            <a:xfrm>
              <a:off x="0" y="1274214"/>
              <a:ext cx="4589196" cy="5080503"/>
              <a:chOff x="0" y="704794"/>
              <a:chExt cx="4589195" cy="5080501"/>
            </a:xfrm>
          </p:grpSpPr>
          <p:sp>
            <p:nvSpPr>
              <p:cNvPr id="118" name="Line"/>
              <p:cNvSpPr/>
              <p:nvPr/>
            </p:nvSpPr>
            <p:spPr>
              <a:xfrm>
                <a:off x="0" y="704794"/>
                <a:ext cx="4588850" cy="2348497"/>
              </a:xfrm>
              <a:prstGeom prst="line">
                <a:avLst/>
              </a:prstGeom>
              <a:noFill/>
              <a:ln w="114300" cap="flat">
                <a:solidFill>
                  <a:srgbClr val="EE220C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12750">
                  <a:defRPr sz="3200">
                    <a:solidFill>
                      <a:srgbClr val="FFFFFF"/>
                    </a:solidFill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1600"/>
              </a:p>
            </p:txBody>
          </p:sp>
          <p:sp>
            <p:nvSpPr>
              <p:cNvPr id="119" name="Line"/>
              <p:cNvSpPr/>
              <p:nvPr/>
            </p:nvSpPr>
            <p:spPr>
              <a:xfrm flipV="1">
                <a:off x="0" y="3399959"/>
                <a:ext cx="4589196" cy="2385338"/>
              </a:xfrm>
              <a:prstGeom prst="line">
                <a:avLst/>
              </a:prstGeom>
              <a:noFill/>
              <a:ln w="114300" cap="flat">
                <a:solidFill>
                  <a:srgbClr val="EE220C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12750">
                  <a:defRPr sz="3200">
                    <a:solidFill>
                      <a:srgbClr val="FFFFFF"/>
                    </a:solidFill>
                    <a:uFillTx/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1600"/>
              </a:p>
            </p:txBody>
          </p:sp>
        </p:grpSp>
      </p:grpSp>
      <p:grpSp>
        <p:nvGrpSpPr>
          <p:cNvPr id="129" name="Group"/>
          <p:cNvGrpSpPr/>
          <p:nvPr/>
        </p:nvGrpSpPr>
        <p:grpSpPr>
          <a:xfrm>
            <a:off x="2918769" y="832131"/>
            <a:ext cx="3332072" cy="4603988"/>
            <a:chOff x="0" y="-1"/>
            <a:chExt cx="6664143" cy="9207975"/>
          </a:xfrm>
        </p:grpSpPr>
        <p:grpSp>
          <p:nvGrpSpPr>
            <p:cNvPr id="124" name="Group"/>
            <p:cNvGrpSpPr/>
            <p:nvPr/>
          </p:nvGrpSpPr>
          <p:grpSpPr>
            <a:xfrm>
              <a:off x="0" y="-1"/>
              <a:ext cx="6664143" cy="4195973"/>
              <a:chOff x="0" y="0"/>
              <a:chExt cx="6664142" cy="4195971"/>
            </a:xfrm>
          </p:grpSpPr>
          <p:pic>
            <p:nvPicPr>
              <p:cNvPr id="122" name="Image" descr="Image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8658" y="1655253"/>
                <a:ext cx="4066825" cy="2540718"/>
              </a:xfrm>
              <a:prstGeom prst="rect">
                <a:avLst/>
              </a:prstGeom>
              <a:ln w="25400" cap="flat">
                <a:noFill/>
                <a:miter lim="400000"/>
              </a:ln>
              <a:effectLst/>
            </p:spPr>
          </p:pic>
          <p:sp>
            <p:nvSpPr>
              <p:cNvPr id="123" name="Newly-formed…"/>
              <p:cNvSpPr/>
              <p:nvPr/>
            </p:nvSpPr>
            <p:spPr>
              <a:xfrm>
                <a:off x="0" y="0"/>
                <a:ext cx="6664142" cy="1661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254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20" tIns="45720" rIns="45720" bIns="45720" numCol="1" anchor="t">
                <a:spAutoFit/>
              </a:bodyPr>
              <a:lstStyle/>
              <a:p>
                <a:pPr algn="ctr">
                  <a:defRPr sz="4800" b="1"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rPr sz="2400"/>
                  <a:t>Newly-formed </a:t>
                </a:r>
              </a:p>
              <a:p>
                <a:pPr algn="ctr">
                  <a:defRPr sz="4800" b="1">
                    <a:uFillTx/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rPr sz="2400"/>
                  <a:t>short-lived magnetar?</a:t>
                </a:r>
              </a:p>
            </p:txBody>
          </p:sp>
        </p:grpSp>
        <p:sp>
          <p:nvSpPr>
            <p:cNvPr id="125" name="Line"/>
            <p:cNvSpPr/>
            <p:nvPr/>
          </p:nvSpPr>
          <p:spPr>
            <a:xfrm flipV="1">
              <a:off x="585988" y="3126336"/>
              <a:ext cx="2394394" cy="2394394"/>
            </a:xfrm>
            <a:prstGeom prst="line">
              <a:avLst/>
            </a:prstGeom>
            <a:noFill/>
            <a:ln w="114300" cap="flat">
              <a:solidFill>
                <a:srgbClr val="73FDEA"/>
              </a:solidFill>
              <a:custDash>
                <a:ds d="200000" sp="200000"/>
              </a:custDash>
              <a:miter lim="400000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defRPr sz="3200">
                  <a:solidFill>
                    <a:srgbClr val="FFFFFF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26" name="Line"/>
            <p:cNvSpPr/>
            <p:nvPr/>
          </p:nvSpPr>
          <p:spPr>
            <a:xfrm flipV="1">
              <a:off x="577432" y="3439942"/>
              <a:ext cx="2642002" cy="5768032"/>
            </a:xfrm>
            <a:prstGeom prst="line">
              <a:avLst/>
            </a:prstGeom>
            <a:noFill/>
            <a:ln w="114300" cap="flat">
              <a:solidFill>
                <a:srgbClr val="73FDEA"/>
              </a:solidFill>
              <a:custDash>
                <a:ds d="200000" sp="200000"/>
              </a:custDash>
              <a:miter lim="400000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defRPr sz="3200">
                  <a:solidFill>
                    <a:srgbClr val="FFFFFF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27" name="Line"/>
            <p:cNvSpPr/>
            <p:nvPr/>
          </p:nvSpPr>
          <p:spPr>
            <a:xfrm>
              <a:off x="3637864" y="3286330"/>
              <a:ext cx="1482559" cy="3608681"/>
            </a:xfrm>
            <a:prstGeom prst="line">
              <a:avLst/>
            </a:prstGeom>
            <a:noFill/>
            <a:ln w="114300" cap="flat">
              <a:solidFill>
                <a:srgbClr val="73FDEA"/>
              </a:solidFill>
              <a:custDash>
                <a:ds d="200000" sp="200000"/>
              </a:custDash>
              <a:miter lim="400000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defRPr sz="3200">
                  <a:solidFill>
                    <a:srgbClr val="FFFFFF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28" name="Line"/>
            <p:cNvSpPr/>
            <p:nvPr/>
          </p:nvSpPr>
          <p:spPr>
            <a:xfrm>
              <a:off x="3867535" y="3091178"/>
              <a:ext cx="1462104" cy="3781128"/>
            </a:xfrm>
            <a:prstGeom prst="line">
              <a:avLst/>
            </a:prstGeom>
            <a:noFill/>
            <a:ln w="114300" cap="flat">
              <a:solidFill>
                <a:srgbClr val="73FDEA"/>
              </a:solidFill>
              <a:custDash>
                <a:ds d="200000" sp="200000"/>
              </a:custDash>
              <a:miter lim="400000"/>
              <a:tailEnd type="triangle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 defTabSz="412750">
                <a:defRPr sz="3200">
                  <a:solidFill>
                    <a:srgbClr val="FFFFFF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</p:grpSp>
      <p:pic>
        <p:nvPicPr>
          <p:cNvPr id="130" name="69476main_binary_merger.mov" descr="69476main_binary_merger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59331" y="2266963"/>
            <a:ext cx="2544008" cy="1734324"/>
          </a:xfrm>
          <a:prstGeom prst="rect">
            <a:avLst/>
          </a:prstGeom>
          <a:ln w="25400">
            <a:miter lim="400000"/>
          </a:ln>
        </p:spPr>
      </p:pic>
      <p:sp>
        <p:nvSpPr>
          <p:cNvPr id="131" name="Binary Neutron Star Merger"/>
          <p:cNvSpPr txBox="1"/>
          <p:nvPr/>
        </p:nvSpPr>
        <p:spPr>
          <a:xfrm>
            <a:off x="343379" y="1971596"/>
            <a:ext cx="3175910" cy="3206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marL="0" marR="0" algn="ctr" defTabSz="825500">
              <a:defRPr sz="3500" b="1"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750"/>
              <a:t>Binary Neutron Star Merger</a:t>
            </a:r>
          </a:p>
        </p:txBody>
      </p:sp>
      <p:pic>
        <p:nvPicPr>
          <p:cNvPr id="132" name="98054main_Hypernova_NASA WebV_1.mov" descr="98054main_Hypernova_NASA WebV_1.mov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9330" y="4838245"/>
            <a:ext cx="2544008" cy="1734324"/>
          </a:xfrm>
          <a:prstGeom prst="rect">
            <a:avLst/>
          </a:prstGeom>
          <a:ln w="25400">
            <a:miter lim="400000"/>
          </a:ln>
        </p:spPr>
      </p:pic>
      <p:sp>
        <p:nvSpPr>
          <p:cNvPr id="133" name="Massive Star Collapse"/>
          <p:cNvSpPr txBox="1"/>
          <p:nvPr/>
        </p:nvSpPr>
        <p:spPr>
          <a:xfrm>
            <a:off x="580377" y="4481703"/>
            <a:ext cx="2701916" cy="3206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spAutoFit/>
          </a:bodyPr>
          <a:lstStyle>
            <a:lvl1pPr marL="0" marR="0" algn="ctr" defTabSz="825500">
              <a:defRPr sz="3500" b="1">
                <a:uFillTx/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750"/>
              <a:t>Massive Star Collapse</a:t>
            </a:r>
          </a:p>
        </p:txBody>
      </p:sp>
    </p:spTree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86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8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8061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2" fill="hold" display="0">
                  <p:stCondLst>
                    <p:cond delay="indefinite"/>
                  </p:stCondLst>
                </p:cTn>
                <p:tgtEl>
                  <p:spTgt spid="130"/>
                </p:tgtEl>
              </p:cMediaNode>
            </p:video>
            <p:seq concurrent="1" prevAc="none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video>
              <p:cMediaNode>
                <p:cTn id="28" fill="hold" display="0">
                  <p:stCondLst>
                    <p:cond delay="indefinite"/>
                  </p:stCondLst>
                </p:cTn>
                <p:tgtEl>
                  <p:spTgt spid="132"/>
                </p:tgtEl>
              </p:cMediaNode>
            </p:video>
            <p:seq concurrent="1" prevAc="none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</p:childTnLst>
        </p:cTn>
      </p:par>
    </p:tnLst>
    <p:bldLst>
      <p:bldP spid="116" grpId="0" animBg="1" advAuto="0"/>
      <p:bldP spid="121" grpId="0" animBg="1" advAuto="0"/>
      <p:bldP spid="129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06B947-1834-8FE7-723A-2913E55A2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18255"/>
            <a:ext cx="10515600" cy="1325563"/>
          </a:xfrm>
        </p:spPr>
        <p:txBody>
          <a:bodyPr/>
          <a:lstStyle/>
          <a:p>
            <a:r>
              <a:rPr lang="en-US" dirty="0"/>
              <a:t>Prompt Emission Models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5C18C14-1AF4-762D-B423-E4D54C483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1034" y="1343818"/>
            <a:ext cx="5181600" cy="2505869"/>
          </a:xfrm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1" dirty="0" err="1"/>
              <a:t>Photospheric</a:t>
            </a:r>
            <a:r>
              <a:rPr lang="en-US" b="1" dirty="0"/>
              <a:t> Emission</a:t>
            </a:r>
          </a:p>
          <a:p>
            <a:pPr>
              <a:lnSpc>
                <a:spcPct val="120000"/>
              </a:lnSpc>
              <a:spcBef>
                <a:spcPts val="500"/>
              </a:spcBef>
            </a:pPr>
            <a:r>
              <a:rPr lang="en-US" dirty="0"/>
              <a:t>Gamma-rays from optical depth 𝝉≈1</a:t>
            </a:r>
          </a:p>
          <a:p>
            <a:pPr>
              <a:lnSpc>
                <a:spcPct val="120000"/>
              </a:lnSpc>
              <a:spcBef>
                <a:spcPts val="500"/>
              </a:spcBef>
            </a:pPr>
            <a:r>
              <a:rPr lang="en-US" dirty="0"/>
              <a:t>Pro: explains </a:t>
            </a:r>
            <a:r>
              <a:rPr lang="en-US" dirty="0" err="1"/>
              <a:t>E</a:t>
            </a:r>
            <a:r>
              <a:rPr lang="en-US" baseline="-25000" dirty="0" err="1"/>
              <a:t>peak</a:t>
            </a:r>
            <a:r>
              <a:rPr lang="en-US" dirty="0"/>
              <a:t> clustering</a:t>
            </a:r>
          </a:p>
          <a:p>
            <a:pPr>
              <a:lnSpc>
                <a:spcPct val="120000"/>
              </a:lnSpc>
              <a:spcBef>
                <a:spcPts val="500"/>
              </a:spcBef>
            </a:pPr>
            <a:r>
              <a:rPr lang="en-US" dirty="0"/>
              <a:t>Con: observed spectrum too broad, must have dissipation below photosphere</a:t>
            </a:r>
          </a:p>
          <a:p>
            <a:pPr>
              <a:lnSpc>
                <a:spcPct val="120000"/>
              </a:lnSpc>
              <a:spcBef>
                <a:spcPts val="500"/>
              </a:spcBef>
            </a:pPr>
            <a:endParaRPr lang="en-US" dirty="0"/>
          </a:p>
          <a:p>
            <a:pPr>
              <a:lnSpc>
                <a:spcPct val="120000"/>
              </a:lnSpc>
              <a:spcBef>
                <a:spcPts val="500"/>
              </a:spcBef>
            </a:pP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49625F-58D9-09E4-DABE-3CC1E3F5D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2800" y="1041854"/>
            <a:ext cx="5948166" cy="3071926"/>
          </a:xfrm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b="1" dirty="0"/>
              <a:t>Internal Shocks</a:t>
            </a:r>
          </a:p>
          <a:p>
            <a:pPr>
              <a:lnSpc>
                <a:spcPct val="120000"/>
              </a:lnSpc>
              <a:spcBef>
                <a:spcPts val="500"/>
              </a:spcBef>
            </a:pPr>
            <a:r>
              <a:rPr lang="en-US" dirty="0"/>
              <a:t>Unsteady outflow, high bulk Lorentz factor, requires magnetic field, synchrotron emission</a:t>
            </a:r>
          </a:p>
          <a:p>
            <a:pPr>
              <a:lnSpc>
                <a:spcPct val="120000"/>
              </a:lnSpc>
              <a:spcBef>
                <a:spcPts val="500"/>
              </a:spcBef>
            </a:pPr>
            <a:r>
              <a:rPr lang="en-US" dirty="0"/>
              <a:t>Pro: explains variability and nonthermal spectrum</a:t>
            </a:r>
          </a:p>
          <a:p>
            <a:pPr>
              <a:lnSpc>
                <a:spcPct val="120000"/>
              </a:lnSpc>
              <a:spcBef>
                <a:spcPts val="500"/>
              </a:spcBef>
            </a:pPr>
            <a:r>
              <a:rPr lang="en-US" dirty="0"/>
              <a:t>Con: low efficiency, spectra aren’t consistent with observations, predicts </a:t>
            </a:r>
            <a:r>
              <a:rPr lang="en-US" dirty="0" err="1"/>
              <a:t>E</a:t>
            </a:r>
            <a:r>
              <a:rPr lang="en-US" baseline="-25000" dirty="0" err="1"/>
              <a:t>peak</a:t>
            </a:r>
            <a:r>
              <a:rPr lang="en-US" dirty="0"/>
              <a:t> clustering that isn’t seen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0B95DC-EEF5-FBD2-E040-7C02C3149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1FB1-7D95-4040-9C98-EECC77226909}" type="slidenum">
              <a:rPr lang="en-US" smtClean="0"/>
              <a:t>6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57DD4B-D43F-9CF8-2087-CF724FF7E763}"/>
              </a:ext>
            </a:extLst>
          </p:cNvPr>
          <p:cNvSpPr txBox="1"/>
          <p:nvPr/>
        </p:nvSpPr>
        <p:spPr>
          <a:xfrm>
            <a:off x="1145691" y="4373666"/>
            <a:ext cx="9067800" cy="23160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sz="2200" b="1" dirty="0"/>
              <a:t>Magnetically Dominated or Poynting Flux Dominated</a:t>
            </a:r>
            <a:r>
              <a:rPr lang="en-US" sz="2200" dirty="0"/>
              <a:t> 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Powered by magnetic reconnection or current-driven instabilities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Pro: avoids baryon loading choked jets, explains ultra-relativistic speeds, collimation, non-thermal spectra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Con: lower efficiency than observed, predicts strong polarization, slow variability</a:t>
            </a:r>
          </a:p>
        </p:txBody>
      </p:sp>
    </p:spTree>
    <p:extLst>
      <p:ext uri="{BB962C8B-B14F-4D97-AF65-F5344CB8AC3E}">
        <p14:creationId xmlns:p14="http://schemas.microsoft.com/office/powerpoint/2010/main" val="4002132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7BCE7E-8846-668A-FF57-7C1B1D0C9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GRB 221009A: “The BOAT”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A191C48-65E2-1CB8-DFEE-3F67CF75E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6" y="1462088"/>
            <a:ext cx="5521750" cy="308805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/>
              <a:t>Brightest GRB to trigger Fermi-GBM and other instruments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/>
              <a:t>Ionized upper layers of Earth’s day-side atmosphere (Hayes and Gallagher 2023)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/>
              <a:t>Blue-shifted 511 keV line?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/>
              <a:t>LHAASO detection of photons up to ~7 TeV (LHAASO Collab et al. 2023)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dirty="0"/>
              <a:t>Requires SSC component in prompt emission at high energies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F9D857-4ADE-2D9F-EAED-3BFCB82E6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7</a:t>
            </a:fld>
            <a:endParaRPr lang="en-US"/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4C663325-70A1-1D6E-AAD8-0C346960B57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65275" y="4327721"/>
            <a:ext cx="4098473" cy="2191725"/>
          </a:xfrm>
          <a:prstGeom prst="rect">
            <a:avLst/>
          </a:prstGeom>
        </p:spPr>
      </p:pic>
      <p:pic>
        <p:nvPicPr>
          <p:cNvPr id="9" name="object 2">
            <a:extLst>
              <a:ext uri="{FF2B5EF4-FFF2-40B4-BE49-F238E27FC236}">
                <a16:creationId xmlns:a16="http://schemas.microsoft.com/office/drawing/2014/main" id="{20106965-AF19-D018-977D-CE0FB5E6BEC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16386" y="1161856"/>
            <a:ext cx="6032500" cy="30880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0342A64-51A2-D3CB-3E06-2013768A8EDA}"/>
              </a:ext>
            </a:extLst>
          </p:cNvPr>
          <p:cNvSpPr txBox="1"/>
          <p:nvPr/>
        </p:nvSpPr>
        <p:spPr>
          <a:xfrm>
            <a:off x="9581243" y="6504057"/>
            <a:ext cx="1992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Lesage et al. 2023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567BC1F-0DD7-6B63-BA7E-B4C91F0BE3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252" y="4672818"/>
            <a:ext cx="4368799" cy="192254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A07D19-65AF-A53B-0A24-EF10B9BDEAA7}"/>
              </a:ext>
            </a:extLst>
          </p:cNvPr>
          <p:cNvSpPr txBox="1"/>
          <p:nvPr/>
        </p:nvSpPr>
        <p:spPr>
          <a:xfrm>
            <a:off x="2142013" y="6519446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Axelsson et al. 2025</a:t>
            </a:r>
          </a:p>
        </p:txBody>
      </p:sp>
    </p:spTree>
    <p:extLst>
      <p:ext uri="{BB962C8B-B14F-4D97-AF65-F5344CB8AC3E}">
        <p14:creationId xmlns:p14="http://schemas.microsoft.com/office/powerpoint/2010/main" val="2406387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0607-B0F6-C911-2902-509CAAFC7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learn from GRB Afterglows?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D42CF-2CF0-3974-5B8F-A1614C8C9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835" y="1343817"/>
            <a:ext cx="7446766" cy="514905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500"/>
              </a:spcBef>
            </a:pPr>
            <a:r>
              <a:rPr lang="en-US" dirty="0"/>
              <a:t>How the prompt emission imparts kinetic energy into the afterglow and the central engine continues activity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X-ray flares, high-latitude emission, plateaus</a:t>
            </a:r>
          </a:p>
          <a:p>
            <a:pPr>
              <a:lnSpc>
                <a:spcPct val="110000"/>
              </a:lnSpc>
              <a:spcBef>
                <a:spcPts val="500"/>
              </a:spcBef>
            </a:pPr>
            <a:r>
              <a:rPr lang="en-US" dirty="0"/>
              <a:t>Circumstellar environment getting swept up by the jet</a:t>
            </a:r>
          </a:p>
          <a:p>
            <a:pPr>
              <a:lnSpc>
                <a:spcPct val="110000"/>
              </a:lnSpc>
              <a:spcBef>
                <a:spcPts val="500"/>
              </a:spcBef>
            </a:pPr>
            <a:r>
              <a:rPr lang="en-US" dirty="0"/>
              <a:t>Structure, size, and geometry of the jet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jet breaks infer physical collimation angle - requires late-time (days-weeks) observations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slopes and smoothness of light curve breaks depends on structure (power law, gaussian, etc.)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viewing angle within a structured jet affects evolution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515E3-EE55-1768-C041-4913482BE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1FB1-7D95-4040-9C98-EECC77226909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 descr="Gamma-Ray Bursts | SpringerLink">
            <a:extLst>
              <a:ext uri="{FF2B5EF4-FFF2-40B4-BE49-F238E27FC236}">
                <a16:creationId xmlns:a16="http://schemas.microsoft.com/office/drawing/2014/main" id="{FD537507-6F15-D6A2-4229-F79C6AF5D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01" y="1303902"/>
            <a:ext cx="4051673" cy="2714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910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A06C0-2501-4EA6-2A27-DF49C429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8" y="136525"/>
            <a:ext cx="11589657" cy="1325563"/>
          </a:xfrm>
        </p:spPr>
        <p:txBody>
          <a:bodyPr/>
          <a:lstStyle/>
          <a:p>
            <a:r>
              <a:rPr lang="en-US" dirty="0"/>
              <a:t>How do we make progress on emission mechanisms?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73ADB9-E4C4-27D4-CBED-A4A8B4611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441" y="1462088"/>
            <a:ext cx="10811359" cy="539591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Need broadband </a:t>
            </a:r>
            <a:r>
              <a:rPr lang="en-US" dirty="0" err="1"/>
              <a:t>radio→VHE</a:t>
            </a:r>
            <a:r>
              <a:rPr lang="en-US" dirty="0"/>
              <a:t> gamma-ray observations in prompt &amp; afterglow</a:t>
            </a:r>
          </a:p>
          <a:p>
            <a:pPr lvl="1"/>
            <a:r>
              <a:rPr lang="en-US" dirty="0"/>
              <a:t>wide </a:t>
            </a:r>
            <a:r>
              <a:rPr lang="en-US" dirty="0" err="1"/>
              <a:t>FoV</a:t>
            </a:r>
            <a:r>
              <a:rPr lang="en-US" dirty="0"/>
              <a:t> or broadband co-observing </a:t>
            </a:r>
          </a:p>
          <a:p>
            <a:pPr lvl="1"/>
            <a:r>
              <a:rPr lang="en-US" dirty="0"/>
              <a:t>rapid reporting, localizations, and follow-up observations</a:t>
            </a:r>
          </a:p>
          <a:p>
            <a:pPr lvl="1"/>
            <a:r>
              <a:rPr lang="en-US" dirty="0"/>
              <a:t>polarization observations</a:t>
            </a:r>
          </a:p>
          <a:p>
            <a:pPr lvl="1"/>
            <a:r>
              <a:rPr lang="en-US" dirty="0"/>
              <a:t>coordination</a:t>
            </a:r>
          </a:p>
          <a:p>
            <a:r>
              <a:rPr lang="en-US" dirty="0"/>
              <a:t>Exciting prospects now or on near-future horizon</a:t>
            </a:r>
          </a:p>
          <a:p>
            <a:pPr lvl="1"/>
            <a:r>
              <a:rPr lang="en-US" dirty="0"/>
              <a:t>radio – SKAO &amp; </a:t>
            </a:r>
            <a:r>
              <a:rPr lang="en-US" dirty="0" err="1"/>
              <a:t>precusors</a:t>
            </a:r>
            <a:endParaRPr lang="en-US" dirty="0"/>
          </a:p>
          <a:p>
            <a:pPr lvl="1"/>
            <a:r>
              <a:rPr lang="en-US" dirty="0"/>
              <a:t>optical/NIR surveys – ZTF, Rubin/LSST, Roman, etc.</a:t>
            </a:r>
          </a:p>
          <a:p>
            <a:pPr lvl="1"/>
            <a:r>
              <a:rPr lang="en-US" dirty="0"/>
              <a:t>UV – </a:t>
            </a:r>
            <a:r>
              <a:rPr lang="en-US" dirty="0" err="1"/>
              <a:t>UltraSAT</a:t>
            </a:r>
            <a:r>
              <a:rPr lang="en-US" dirty="0"/>
              <a:t>, UVEX</a:t>
            </a:r>
          </a:p>
          <a:p>
            <a:pPr lvl="1"/>
            <a:r>
              <a:rPr lang="en-US" dirty="0"/>
              <a:t>X-ray – Einstein Probe, MAXI</a:t>
            </a:r>
          </a:p>
          <a:p>
            <a:pPr lvl="1"/>
            <a:r>
              <a:rPr lang="en-US" dirty="0"/>
              <a:t>Low/medium energy gamma-rays – Fermi-GBM, SVOM, COSI, Starburst</a:t>
            </a:r>
          </a:p>
          <a:p>
            <a:pPr lvl="1"/>
            <a:r>
              <a:rPr lang="en-US" dirty="0"/>
              <a:t>High-energy gamma-ray – Fermi-LAT</a:t>
            </a:r>
          </a:p>
          <a:p>
            <a:pPr lvl="1"/>
            <a:r>
              <a:rPr lang="en-US" dirty="0"/>
              <a:t>VHE gamma-ray – LHAASO, CTAO, SWGO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85D97-BA21-0CE0-CAD9-AD2531349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57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Screen Shot 2020-01-27 at 5.16.41 PM.png" descr="Screen Shot 2020-01-27 at 5.16.4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2554" y="3790895"/>
            <a:ext cx="3251201" cy="2946401"/>
          </a:xfrm>
          <a:prstGeom prst="rect">
            <a:avLst/>
          </a:prstGeom>
          <a:ln w="25400">
            <a:miter lim="400000"/>
          </a:ln>
        </p:spPr>
      </p:pic>
      <p:sp>
        <p:nvSpPr>
          <p:cNvPr id="141" name="GRB Categories"/>
          <p:cNvSpPr txBox="1">
            <a:spLocks noGrp="1"/>
          </p:cNvSpPr>
          <p:nvPr>
            <p:ph type="title"/>
          </p:nvPr>
        </p:nvSpPr>
        <p:spPr>
          <a:xfrm>
            <a:off x="284879" y="-2030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b="1" dirty="0"/>
              <a:t>GRB </a:t>
            </a:r>
            <a:r>
              <a:rPr lang="en-US" b="1" dirty="0"/>
              <a:t>Categories = Progenitors?</a:t>
            </a:r>
            <a:endParaRPr b="1" dirty="0"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47186" y="6537740"/>
            <a:ext cx="192708" cy="27441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144" name="Short Hard GRBs"/>
          <p:cNvSpPr txBox="1"/>
          <p:nvPr/>
        </p:nvSpPr>
        <p:spPr>
          <a:xfrm>
            <a:off x="560241" y="1366080"/>
            <a:ext cx="2766345" cy="62350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 anchor="b">
            <a:normAutofit/>
          </a:bodyPr>
          <a:lstStyle>
            <a:lvl1pPr marL="0" marR="0" defTabSz="1828800">
              <a:spcBef>
                <a:spcPts val="800"/>
              </a:spcBef>
              <a:defRPr sz="4400" b="1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2200"/>
              <a:t>Short Hard GRBs</a:t>
            </a:r>
          </a:p>
        </p:txBody>
      </p:sp>
      <p:sp>
        <p:nvSpPr>
          <p:cNvPr id="145" name="Harder Spectra…"/>
          <p:cNvSpPr txBox="1"/>
          <p:nvPr/>
        </p:nvSpPr>
        <p:spPr>
          <a:xfrm>
            <a:off x="284879" y="2264787"/>
            <a:ext cx="5310988" cy="384195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normAutofit lnSpcReduction="10000"/>
          </a:bodyPr>
          <a:lstStyle/>
          <a:p>
            <a:pPr marL="289906" indent="-289906" defTabSz="850392">
              <a:spcBef>
                <a:spcPts val="300"/>
              </a:spcBef>
              <a:buSzPct val="100000"/>
              <a:buFont typeface="Arial"/>
              <a:buChar char="•"/>
              <a:defRPr sz="4464"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232" dirty="0"/>
              <a:t>Harder Spectra</a:t>
            </a:r>
          </a:p>
          <a:p>
            <a:pPr marL="289906" indent="-289906" defTabSz="850392">
              <a:spcBef>
                <a:spcPts val="300"/>
              </a:spcBef>
              <a:buSzPct val="100000"/>
              <a:buFont typeface="Arial"/>
              <a:buChar char="•"/>
              <a:defRPr sz="4464"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232" dirty="0"/>
              <a:t>T</a:t>
            </a:r>
            <a:r>
              <a:rPr sz="2232" baseline="-15363" dirty="0"/>
              <a:t>90</a:t>
            </a:r>
            <a:r>
              <a:rPr sz="2232" dirty="0"/>
              <a:t> &lt; 2 s</a:t>
            </a:r>
          </a:p>
          <a:p>
            <a:pPr marL="289906" indent="-289906" defTabSz="850392">
              <a:spcBef>
                <a:spcPts val="300"/>
              </a:spcBef>
              <a:buSzPct val="100000"/>
              <a:buFont typeface="Arial"/>
              <a:buChar char="•"/>
              <a:defRPr sz="4464"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232" dirty="0"/>
              <a:t>Associated with old stellar populations on outskirts of old galaxies</a:t>
            </a:r>
          </a:p>
          <a:p>
            <a:pPr marL="289906" indent="-289906" defTabSz="850392">
              <a:spcBef>
                <a:spcPts val="300"/>
              </a:spcBef>
              <a:buSzPct val="100000"/>
              <a:buFont typeface="Arial"/>
              <a:buChar char="•"/>
              <a:defRPr sz="4464"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232" dirty="0"/>
              <a:t>Consistent with </a:t>
            </a:r>
            <a:br>
              <a:rPr sz="2232" dirty="0"/>
            </a:br>
            <a:r>
              <a:rPr sz="2232" dirty="0"/>
              <a:t>picture of Binary</a:t>
            </a:r>
            <a:br>
              <a:rPr sz="2232" dirty="0"/>
            </a:br>
            <a:r>
              <a:rPr sz="2232" dirty="0"/>
              <a:t>Neutron star </a:t>
            </a:r>
            <a:br>
              <a:rPr sz="2232" dirty="0"/>
            </a:br>
            <a:r>
              <a:rPr sz="2232" dirty="0"/>
              <a:t>merger or Neutron </a:t>
            </a:r>
            <a:br>
              <a:rPr sz="2232" dirty="0"/>
            </a:br>
            <a:r>
              <a:rPr sz="2232" dirty="0"/>
              <a:t>star – black hole </a:t>
            </a:r>
            <a:br>
              <a:rPr sz="2232" dirty="0"/>
            </a:br>
            <a:r>
              <a:rPr sz="2232" dirty="0"/>
              <a:t>merger</a:t>
            </a:r>
          </a:p>
        </p:txBody>
      </p:sp>
      <p:pic>
        <p:nvPicPr>
          <p:cNvPr id="146" name="long.png" descr="lo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3049" y="1162692"/>
            <a:ext cx="1209180" cy="824938"/>
          </a:xfrm>
          <a:prstGeom prst="rect">
            <a:avLst/>
          </a:prstGeom>
          <a:ln w="25400">
            <a:miter lim="400000"/>
          </a:ln>
        </p:spPr>
      </p:pic>
      <p:pic>
        <p:nvPicPr>
          <p:cNvPr id="147" name="short.png" descr="shor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7323" y="1265362"/>
            <a:ext cx="1207360" cy="824938"/>
          </a:xfrm>
          <a:prstGeom prst="rect">
            <a:avLst/>
          </a:prstGeom>
          <a:ln w="25400">
            <a:miter lim="400000"/>
          </a:ln>
        </p:spPr>
      </p:pic>
      <p:sp>
        <p:nvSpPr>
          <p:cNvPr id="148" name="von Kienlin et al. 2014"/>
          <p:cNvSpPr txBox="1"/>
          <p:nvPr/>
        </p:nvSpPr>
        <p:spPr>
          <a:xfrm>
            <a:off x="6234952" y="6447065"/>
            <a:ext cx="2027297" cy="307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45720" bIns="45720">
            <a:spAutoFit/>
          </a:bodyPr>
          <a:lstStyle>
            <a:lvl1pPr marL="0" marR="0" defTabSz="642937">
              <a:defRPr sz="2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dirty="0"/>
              <a:t>von </a:t>
            </a:r>
            <a:r>
              <a:rPr sz="1400" dirty="0" err="1"/>
              <a:t>Kienlin</a:t>
            </a:r>
            <a:r>
              <a:rPr sz="1400" dirty="0"/>
              <a:t> et al. 2014</a:t>
            </a:r>
          </a:p>
        </p:txBody>
      </p:sp>
      <p:sp>
        <p:nvSpPr>
          <p:cNvPr id="149" name="Sakamoto et al. 2011"/>
          <p:cNvSpPr txBox="1"/>
          <p:nvPr/>
        </p:nvSpPr>
        <p:spPr>
          <a:xfrm>
            <a:off x="6300156" y="6183747"/>
            <a:ext cx="1962093" cy="307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tIns="45720" bIns="45720">
            <a:spAutoFit/>
          </a:bodyPr>
          <a:lstStyle>
            <a:lvl1pPr marL="0" marR="0" defTabSz="642937">
              <a:defRPr sz="2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dirty="0"/>
              <a:t>Sakamoto et al. 2011</a:t>
            </a:r>
          </a:p>
        </p:txBody>
      </p:sp>
      <p:grpSp>
        <p:nvGrpSpPr>
          <p:cNvPr id="153" name="Group"/>
          <p:cNvGrpSpPr/>
          <p:nvPr/>
        </p:nvGrpSpPr>
        <p:grpSpPr>
          <a:xfrm>
            <a:off x="5598006" y="1837729"/>
            <a:ext cx="2507143" cy="4328979"/>
            <a:chOff x="0" y="0"/>
            <a:chExt cx="5014285" cy="8657956"/>
          </a:xfrm>
        </p:grpSpPr>
        <p:pic>
          <p:nvPicPr>
            <p:cNvPr id="150" name="Screen Shot 2014-02-04 at 12.03.51 PM.png" descr="Screen Shot 2014-02-04 at 12.03.51 PM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2310394"/>
              <a:ext cx="5014286" cy="6347563"/>
            </a:xfrm>
            <a:prstGeom prst="rect">
              <a:avLst/>
            </a:prstGeom>
            <a:ln w="25400" cap="flat">
              <a:noFill/>
              <a:miter lim="400000"/>
            </a:ln>
            <a:effectLst/>
          </p:spPr>
        </p:pic>
        <p:pic>
          <p:nvPicPr>
            <p:cNvPr id="151" name="Screen Shot 2014-02-04 at 11.10.55 AM.png" descr="Screen Shot 2014-02-04 at 11.10.55 AM.png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738"/>
            <a:stretch>
              <a:fillRect/>
            </a:stretch>
          </p:blipFill>
          <p:spPr>
            <a:xfrm>
              <a:off x="866181" y="0"/>
              <a:ext cx="4134184" cy="2310395"/>
            </a:xfrm>
            <a:prstGeom prst="rect">
              <a:avLst/>
            </a:prstGeom>
            <a:ln w="25400" cap="flat">
              <a:noFill/>
              <a:miter lim="400000"/>
            </a:ln>
            <a:effectLst/>
          </p:spPr>
        </p:pic>
        <p:sp>
          <p:nvSpPr>
            <p:cNvPr id="152" name="Line"/>
            <p:cNvSpPr/>
            <p:nvPr/>
          </p:nvSpPr>
          <p:spPr>
            <a:xfrm>
              <a:off x="2863722" y="14904"/>
              <a:ext cx="72561" cy="7955191"/>
            </a:xfrm>
            <a:prstGeom prst="line">
              <a:avLst/>
            </a:prstGeom>
            <a:noFill/>
            <a:ln w="25400" cap="flat">
              <a:solidFill>
                <a:srgbClr val="9BBB59"/>
              </a:solidFill>
              <a:prstDash val="sysDash"/>
              <a:round/>
            </a:ln>
            <a:effectLst>
              <a:outerShdw blurRad="50800" dist="254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20" tIns="45720" rIns="45720" bIns="45720" numCol="1" anchor="t">
              <a:noAutofit/>
            </a:bodyPr>
            <a:lstStyle/>
            <a:p>
              <a:pPr defTabSz="321469">
                <a:defRPr sz="2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100"/>
            </a:p>
          </p:txBody>
        </p:sp>
      </p:grpSp>
      <p:sp>
        <p:nvSpPr>
          <p:cNvPr id="154" name="Short/Hard"/>
          <p:cNvSpPr txBox="1"/>
          <p:nvPr/>
        </p:nvSpPr>
        <p:spPr>
          <a:xfrm>
            <a:off x="3419219" y="4885890"/>
            <a:ext cx="1403569" cy="1384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marL="0" marR="0" defTabSz="642937">
              <a:defRPr b="1">
                <a:solidFill>
                  <a:srgbClr val="EE220C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0"/>
            </a:pPr>
            <a:r>
              <a:rPr sz="900"/>
              <a:t>Short/Hard</a:t>
            </a:r>
          </a:p>
        </p:txBody>
      </p:sp>
      <p:sp>
        <p:nvSpPr>
          <p:cNvPr id="155" name="Long/Soft"/>
          <p:cNvSpPr txBox="1"/>
          <p:nvPr/>
        </p:nvSpPr>
        <p:spPr>
          <a:xfrm>
            <a:off x="3595103" y="6250159"/>
            <a:ext cx="1051799" cy="13849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marL="0" marR="0" defTabSz="642937">
              <a:defRPr b="1">
                <a:solidFill>
                  <a:srgbClr val="88FA4E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b="0"/>
            </a:pPr>
            <a:r>
              <a:rPr sz="900"/>
              <a:t>Long/Soft</a:t>
            </a:r>
          </a:p>
        </p:txBody>
      </p:sp>
      <p:sp>
        <p:nvSpPr>
          <p:cNvPr id="156" name="Oval"/>
          <p:cNvSpPr/>
          <p:nvPr/>
        </p:nvSpPr>
        <p:spPr>
          <a:xfrm>
            <a:off x="3428640" y="5095256"/>
            <a:ext cx="814627" cy="566791"/>
          </a:xfrm>
          <a:prstGeom prst="ellipse">
            <a:avLst/>
          </a:prstGeom>
          <a:ln w="50800">
            <a:solidFill>
              <a:srgbClr val="EE220C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</p:spPr>
        <p:txBody>
          <a:bodyPr tIns="45720" bIns="45720" anchor="ctr"/>
          <a:lstStyle/>
          <a:p>
            <a:pPr algn="ctr" defTabSz="321469">
              <a:defRPr sz="3200">
                <a:solidFill>
                  <a:srgbClr val="FFFFFF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 sz="1600"/>
          </a:p>
        </p:txBody>
      </p:sp>
      <p:sp>
        <p:nvSpPr>
          <p:cNvPr id="157" name="Oval"/>
          <p:cNvSpPr/>
          <p:nvPr/>
        </p:nvSpPr>
        <p:spPr>
          <a:xfrm>
            <a:off x="3963387" y="5609690"/>
            <a:ext cx="919165" cy="595135"/>
          </a:xfrm>
          <a:prstGeom prst="ellipse">
            <a:avLst/>
          </a:prstGeom>
          <a:ln w="50800">
            <a:solidFill>
              <a:srgbClr val="88FA4E"/>
            </a:solidFill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</p:spPr>
        <p:txBody>
          <a:bodyPr tIns="45720" bIns="45720" anchor="ctr"/>
          <a:lstStyle/>
          <a:p>
            <a:pPr algn="ctr" defTabSz="321469">
              <a:defRPr sz="3200">
                <a:solidFill>
                  <a:srgbClr val="88FA4E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pPr>
            <a:endParaRPr sz="1600"/>
          </a:p>
        </p:txBody>
      </p:sp>
      <p:sp>
        <p:nvSpPr>
          <p:cNvPr id="158" name="Long Soft GRBs"/>
          <p:cNvSpPr txBox="1"/>
          <p:nvPr/>
        </p:nvSpPr>
        <p:spPr>
          <a:xfrm>
            <a:off x="8165909" y="887317"/>
            <a:ext cx="2549011" cy="83820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 anchor="b">
            <a:normAutofit/>
          </a:bodyPr>
          <a:lstStyle>
            <a:lvl1pPr marL="0" marR="0" defTabSz="1828800">
              <a:spcBef>
                <a:spcPts val="800"/>
              </a:spcBef>
              <a:defRPr sz="4400" b="1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2200"/>
              <a:t>Long Soft GRBs</a:t>
            </a:r>
          </a:p>
        </p:txBody>
      </p:sp>
      <p:sp>
        <p:nvSpPr>
          <p:cNvPr id="159" name="Softer Spectra…"/>
          <p:cNvSpPr txBox="1"/>
          <p:nvPr/>
        </p:nvSpPr>
        <p:spPr>
          <a:xfrm>
            <a:off x="8072260" y="2160581"/>
            <a:ext cx="4097266" cy="339612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marL="302808" indent="-302808" defTabSz="410766">
              <a:buSzPct val="100000"/>
              <a:buChar char="•"/>
              <a:defRPr sz="48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400" dirty="0"/>
              <a:t>Softer Spectra</a:t>
            </a:r>
          </a:p>
          <a:p>
            <a:pPr marL="302808" indent="-302808" defTabSz="410766">
              <a:buSzPct val="100000"/>
              <a:buChar char="•"/>
              <a:defRPr sz="48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400" dirty="0"/>
              <a:t>T</a:t>
            </a:r>
            <a:r>
              <a:rPr sz="2400" baseline="-5999" dirty="0"/>
              <a:t>90</a:t>
            </a:r>
            <a:r>
              <a:rPr sz="2400" dirty="0"/>
              <a:t> &gt; 2 s</a:t>
            </a:r>
          </a:p>
          <a:p>
            <a:pPr marL="302808" indent="-302808" defTabSz="410766">
              <a:buSzPct val="100000"/>
              <a:buChar char="•"/>
              <a:defRPr sz="48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400" dirty="0"/>
              <a:t>Associated with young stellar populations in star forming regions</a:t>
            </a:r>
          </a:p>
          <a:p>
            <a:pPr marL="302808" indent="-302808" defTabSz="410766">
              <a:buSzPct val="100000"/>
              <a:buChar char="•"/>
              <a:defRPr sz="48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400" dirty="0"/>
              <a:t>Consistent with picture of massive star collapsing into blackhole</a:t>
            </a:r>
          </a:p>
          <a:p>
            <a:pPr marL="302808" indent="-302808" defTabSz="410766">
              <a:buSzPct val="100000"/>
              <a:buChar char="•"/>
              <a:defRPr sz="48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2400" dirty="0"/>
              <a:t>Associated supernovae</a:t>
            </a:r>
          </a:p>
        </p:txBody>
      </p:sp>
      <p:sp>
        <p:nvSpPr>
          <p:cNvPr id="160" name="von Kienlin et al. 2020, in-press"/>
          <p:cNvSpPr txBox="1"/>
          <p:nvPr/>
        </p:nvSpPr>
        <p:spPr>
          <a:xfrm>
            <a:off x="777411" y="6278920"/>
            <a:ext cx="2332005" cy="30777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tIns="45720" bIns="45720">
            <a:spAutoFit/>
          </a:bodyPr>
          <a:lstStyle>
            <a:lvl1pPr marL="0" marR="0" defTabSz="642937">
              <a:defRPr sz="2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1400" dirty="0"/>
              <a:t>von </a:t>
            </a:r>
            <a:r>
              <a:rPr sz="1400" dirty="0" err="1"/>
              <a:t>Kienlin</a:t>
            </a:r>
            <a:r>
              <a:rPr sz="1400" dirty="0"/>
              <a:t> et al. 2020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E6716-CE57-2D29-42C9-C40A7CC9B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611" y="-153063"/>
            <a:ext cx="10515600" cy="1325563"/>
          </a:xfrm>
        </p:spPr>
        <p:txBody>
          <a:bodyPr/>
          <a:lstStyle/>
          <a:p>
            <a:r>
              <a:rPr lang="en-US" b="1" dirty="0"/>
              <a:t>Progenitor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B48F9-9148-4DD1-2712-75DFC3137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4FB75-5663-2545-93B8-A9FDA34703C7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5D71D5-D70D-11DE-761A-3B1AA035F4E4}"/>
              </a:ext>
            </a:extLst>
          </p:cNvPr>
          <p:cNvSpPr txBox="1"/>
          <p:nvPr/>
        </p:nvSpPr>
        <p:spPr>
          <a:xfrm>
            <a:off x="6273800" y="6140681"/>
            <a:ext cx="56261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Credit: ASTRON/ Benito </a:t>
            </a:r>
            <a:r>
              <a:rPr lang="en-US" sz="1400" dirty="0" err="1"/>
              <a:t>Marcote</a:t>
            </a:r>
            <a:r>
              <a:rPr lang="en-US" sz="1400" dirty="0"/>
              <a:t> (JIVE)</a:t>
            </a:r>
          </a:p>
          <a:p>
            <a:r>
              <a:rPr lang="en-US" sz="1000" dirty="0"/>
              <a:t>https://</a:t>
            </a:r>
            <a:r>
              <a:rPr lang="en-US" sz="1000" dirty="0" err="1"/>
              <a:t>www.astron.nl</a:t>
            </a:r>
            <a:r>
              <a:rPr lang="en-US" sz="1000" dirty="0"/>
              <a:t>/news-and-events/news/astronomers-observe-smoking-gun-orphan-gamma-ray-burst-afterglow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66F2F1-283D-B4DF-CAF4-34AE835FE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800" y="2315346"/>
            <a:ext cx="5767491" cy="38411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60E8A5-FD9B-A035-F1CE-38E47DD6EF42}"/>
              </a:ext>
            </a:extLst>
          </p:cNvPr>
          <p:cNvSpPr txBox="1"/>
          <p:nvPr/>
        </p:nvSpPr>
        <p:spPr>
          <a:xfrm>
            <a:off x="7442200" y="1089578"/>
            <a:ext cx="3416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Massive Stars Collapse</a:t>
            </a:r>
          </a:p>
          <a:p>
            <a:pPr algn="ctr"/>
            <a:r>
              <a:rPr lang="en-US" dirty="0"/>
              <a:t>Long Duration GRB</a:t>
            </a:r>
          </a:p>
          <a:p>
            <a:pPr algn="ctr"/>
            <a:r>
              <a:rPr lang="en-US" dirty="0"/>
              <a:t>(Prompt gamma-rays </a:t>
            </a:r>
          </a:p>
          <a:p>
            <a:pPr algn="ctr"/>
            <a:r>
              <a:rPr lang="en-US" dirty="0"/>
              <a:t>t &gt; 2 seconds)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A27D92-D1E3-94F7-FE80-7C7EB163F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092" y="3623281"/>
            <a:ext cx="2322438" cy="13063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1DAA4A-B1B1-71EC-BCA4-6C91DC04A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1912" y="4733323"/>
            <a:ext cx="2413689" cy="1357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01BE31-EC1C-578C-CC92-9B85E1FF3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600" y="1134834"/>
            <a:ext cx="2646290" cy="14885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8EF0EE-4DDC-091B-82F7-4A44EE869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021" y="2412252"/>
            <a:ext cx="2646290" cy="14885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A138D0-C67A-6E03-3198-76406C7B8A9C}"/>
              </a:ext>
            </a:extLst>
          </p:cNvPr>
          <p:cNvSpPr txBox="1"/>
          <p:nvPr/>
        </p:nvSpPr>
        <p:spPr>
          <a:xfrm>
            <a:off x="242611" y="5617461"/>
            <a:ext cx="4270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Credit: NASA</a:t>
            </a:r>
          </a:p>
          <a:p>
            <a:r>
              <a:rPr lang="en-US" sz="1400" dirty="0"/>
              <a:t>https://</a:t>
            </a:r>
            <a:r>
              <a:rPr lang="en-US" sz="1400" dirty="0" err="1"/>
              <a:t>svs.gsfc.nasa.gov</a:t>
            </a:r>
            <a:r>
              <a:rPr lang="en-US" sz="1400" dirty="0"/>
              <a:t>/12740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8914E9-356E-72EC-918D-089E442CEB61}"/>
              </a:ext>
            </a:extLst>
          </p:cNvPr>
          <p:cNvSpPr txBox="1"/>
          <p:nvPr/>
        </p:nvSpPr>
        <p:spPr>
          <a:xfrm>
            <a:off x="2984035" y="1134834"/>
            <a:ext cx="2981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Neutron Star Merger</a:t>
            </a:r>
          </a:p>
          <a:p>
            <a:pPr algn="ctr"/>
            <a:r>
              <a:rPr lang="en-US" dirty="0"/>
              <a:t>Short Duration GRB</a:t>
            </a:r>
          </a:p>
          <a:p>
            <a:pPr algn="ctr"/>
            <a:r>
              <a:rPr lang="en-US" dirty="0"/>
              <a:t>(Prompt gamma-rays </a:t>
            </a:r>
          </a:p>
          <a:p>
            <a:pPr algn="ctr"/>
            <a:r>
              <a:rPr lang="en-US" dirty="0"/>
              <a:t>t &lt; 2 seconds)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A8FD633-11FF-EC48-645C-2BD79107A972}"/>
              </a:ext>
            </a:extLst>
          </p:cNvPr>
          <p:cNvSpPr/>
          <p:nvPr/>
        </p:nvSpPr>
        <p:spPr>
          <a:xfrm>
            <a:off x="3291241" y="2929761"/>
            <a:ext cx="19611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Gravitational Waves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C4AE8FF-D2D4-0834-0E73-CB780AF3A0F4}"/>
              </a:ext>
            </a:extLst>
          </p:cNvPr>
          <p:cNvSpPr/>
          <p:nvPr/>
        </p:nvSpPr>
        <p:spPr>
          <a:xfrm>
            <a:off x="4474817" y="4140790"/>
            <a:ext cx="10086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err="1"/>
              <a:t>Kilonova</a:t>
            </a:r>
            <a:endParaRPr lang="en-US" sz="12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87D99E-7E82-766B-6FE5-0052B580C726}"/>
              </a:ext>
            </a:extLst>
          </p:cNvPr>
          <p:cNvSpPr/>
          <p:nvPr/>
        </p:nvSpPr>
        <p:spPr>
          <a:xfrm>
            <a:off x="2482013" y="5332965"/>
            <a:ext cx="10040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Afterglow</a:t>
            </a:r>
          </a:p>
        </p:txBody>
      </p:sp>
    </p:spTree>
    <p:extLst>
      <p:ext uri="{BB962C8B-B14F-4D97-AF65-F5344CB8AC3E}">
        <p14:creationId xmlns:p14="http://schemas.microsoft.com/office/powerpoint/2010/main" val="2228704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EA170-9C71-A9F7-EE84-094716EB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08" y="202863"/>
            <a:ext cx="11568878" cy="1325563"/>
          </a:xfrm>
        </p:spPr>
        <p:txBody>
          <a:bodyPr/>
          <a:lstStyle/>
          <a:p>
            <a:r>
              <a:rPr lang="en-US" dirty="0"/>
              <a:t>Supernova/</a:t>
            </a:r>
            <a:r>
              <a:rPr lang="en-US" dirty="0" err="1"/>
              <a:t>Kilonova</a:t>
            </a:r>
            <a:r>
              <a:rPr lang="en-US" dirty="0"/>
              <a:t> Bumps/Spectra Confidently Identify Progenitor 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A2BE9-6AC5-27F4-152D-D61EDB605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008" y="1470197"/>
            <a:ext cx="5367649" cy="184768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2400" dirty="0"/>
              <a:t>late-time bump in optional/IR afterglow light curves consistent with broadline SN </a:t>
            </a:r>
            <a:r>
              <a:rPr lang="en-US" sz="2400" dirty="0" err="1"/>
              <a:t>Ic</a:t>
            </a:r>
            <a:r>
              <a:rPr lang="en-US" sz="2400" dirty="0"/>
              <a:t> -&gt; Collapsar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959D7-4C8A-FAB9-216B-5C495F66E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DE0F-7886-474D-9859-AC4BCCAA746E}" type="slidenum">
              <a:rPr lang="en-US" smtClean="0"/>
              <a:t>12</a:t>
            </a:fld>
            <a:endParaRPr lang="en-US"/>
          </a:p>
        </p:txBody>
      </p:sp>
      <p:pic>
        <p:nvPicPr>
          <p:cNvPr id="3074" name="Picture 2" descr="figure 2">
            <a:extLst>
              <a:ext uri="{FF2B5EF4-FFF2-40B4-BE49-F238E27FC236}">
                <a16:creationId xmlns:a16="http://schemas.microsoft.com/office/drawing/2014/main" id="{3DA6BE02-40B7-11F1-B35F-084F5F231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283" y="2716818"/>
            <a:ext cx="3871302" cy="383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839C3D-86D2-371A-EB97-A54A5ED335E1}"/>
              </a:ext>
            </a:extLst>
          </p:cNvPr>
          <p:cNvSpPr txBox="1"/>
          <p:nvPr/>
        </p:nvSpPr>
        <p:spPr>
          <a:xfrm>
            <a:off x="7857067" y="6515285"/>
            <a:ext cx="2319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Tanvir et al. 2013</a:t>
            </a:r>
          </a:p>
        </p:txBody>
      </p:sp>
      <p:pic>
        <p:nvPicPr>
          <p:cNvPr id="3076" name="Picture 4" descr="image">
            <a:extLst>
              <a:ext uri="{FF2B5EF4-FFF2-40B4-BE49-F238E27FC236}">
                <a16:creationId xmlns:a16="http://schemas.microsoft.com/office/drawing/2014/main" id="{E2743E5C-BB0F-0AFC-1D5D-017927091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08" y="2762947"/>
            <a:ext cx="5116242" cy="3572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8910CF-1FFA-4AAF-0074-B322786C1514}"/>
              </a:ext>
            </a:extLst>
          </p:cNvPr>
          <p:cNvSpPr txBox="1"/>
          <p:nvPr/>
        </p:nvSpPr>
        <p:spPr>
          <a:xfrm>
            <a:off x="2015067" y="6363544"/>
            <a:ext cx="1975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Klose et al. 2019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B1BDEC-4D6E-5138-9FCE-3D2C77DDAEF9}"/>
              </a:ext>
            </a:extLst>
          </p:cNvPr>
          <p:cNvSpPr txBox="1">
            <a:spLocks/>
          </p:cNvSpPr>
          <p:nvPr/>
        </p:nvSpPr>
        <p:spPr>
          <a:xfrm>
            <a:off x="6243671" y="1456569"/>
            <a:ext cx="5367649" cy="184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en-US" sz="2400" dirty="0"/>
              <a:t>late-time bump in optional/IR afterglow light curves consistent with </a:t>
            </a:r>
            <a:r>
              <a:rPr lang="en-US" sz="2400" dirty="0" err="1"/>
              <a:t>KNe</a:t>
            </a:r>
            <a:r>
              <a:rPr lang="en-US" sz="2400" dirty="0"/>
              <a:t> -&gt; BNS merger</a:t>
            </a:r>
          </a:p>
        </p:txBody>
      </p:sp>
    </p:spTree>
    <p:extLst>
      <p:ext uri="{BB962C8B-B14F-4D97-AF65-F5344CB8AC3E}">
        <p14:creationId xmlns:p14="http://schemas.microsoft.com/office/powerpoint/2010/main" val="785873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6EC28-0B55-8CB5-1415-1ECCBA1D6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519"/>
            <a:ext cx="10515600" cy="1325563"/>
          </a:xfrm>
        </p:spPr>
        <p:txBody>
          <a:bodyPr/>
          <a:lstStyle/>
          <a:p>
            <a:r>
              <a:rPr lang="en-US" dirty="0"/>
              <a:t>Neutron Star Merger Counterparts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3AA33-1F08-DB88-5048-B60790842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DE0F-7886-474D-9859-AC4BCCAA746E}" type="slidenum">
              <a:rPr lang="en-US" smtClean="0"/>
              <a:t>13</a:t>
            </a:fld>
            <a:endParaRPr lang="en-US"/>
          </a:p>
        </p:txBody>
      </p:sp>
      <p:pic>
        <p:nvPicPr>
          <p:cNvPr id="5" name="Screen Shot 2020-02-26 at 12.14.05 AM.png" descr="Screen Shot 2020-02-26 at 12.14.05 AM.png">
            <a:extLst>
              <a:ext uri="{FF2B5EF4-FFF2-40B4-BE49-F238E27FC236}">
                <a16:creationId xmlns:a16="http://schemas.microsoft.com/office/drawing/2014/main" id="{5ADFE79B-93BC-D543-4BD8-2585E827E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87" y="1187597"/>
            <a:ext cx="11799426" cy="5327688"/>
          </a:xfrm>
          <a:prstGeom prst="rect">
            <a:avLst/>
          </a:prstGeom>
          <a:ln w="12700"/>
        </p:spPr>
      </p:pic>
      <p:sp>
        <p:nvSpPr>
          <p:cNvPr id="6" name="Borrowed from NASA GW-EM Task Force Report - https://pcos.gsfc.nasa.gov/gw-em-taskforce/gw-em-taskforce.php">
            <a:extLst>
              <a:ext uri="{FF2B5EF4-FFF2-40B4-BE49-F238E27FC236}">
                <a16:creationId xmlns:a16="http://schemas.microsoft.com/office/drawing/2014/main" id="{DFCEAEDE-EB95-5849-540D-558C7550DCEE}"/>
              </a:ext>
            </a:extLst>
          </p:cNvPr>
          <p:cNvSpPr txBox="1"/>
          <p:nvPr/>
        </p:nvSpPr>
        <p:spPr>
          <a:xfrm>
            <a:off x="1422455" y="6437372"/>
            <a:ext cx="10397012" cy="42062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01600" tIns="101600" rIns="101600" bIns="101600" anchor="ctr">
            <a:spAutoFit/>
          </a:bodyPr>
          <a:lstStyle>
            <a:lvl1pPr>
              <a:defRPr sz="2600"/>
            </a:lvl1pPr>
          </a:lstStyle>
          <a:p>
            <a:r>
              <a:rPr sz="1400" dirty="0"/>
              <a:t>Borrowed from NASA GW-EM Task Force Report - https://</a:t>
            </a:r>
            <a:r>
              <a:rPr sz="1400" dirty="0" err="1"/>
              <a:t>pcos.gsfc.nasa.gov</a:t>
            </a:r>
            <a:r>
              <a:rPr sz="1400" dirty="0"/>
              <a:t>/</a:t>
            </a:r>
            <a:r>
              <a:rPr sz="1400" dirty="0" err="1"/>
              <a:t>gw</a:t>
            </a:r>
            <a:r>
              <a:rPr sz="1400" dirty="0"/>
              <a:t>-</a:t>
            </a:r>
            <a:r>
              <a:rPr sz="1400" dirty="0" err="1"/>
              <a:t>em</a:t>
            </a:r>
            <a:r>
              <a:rPr sz="1400" dirty="0"/>
              <a:t>-taskforce/</a:t>
            </a:r>
            <a:r>
              <a:rPr sz="1400" dirty="0" err="1"/>
              <a:t>gw-em-taskforce.php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1355710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Gravitational Waves and Light: </a:t>
            </a:r>
            <a:br>
              <a:rPr lang="en-US" dirty="0"/>
            </a:br>
            <a:r>
              <a:rPr lang="en-US" dirty="0"/>
              <a:t>GRB 170817A/GW 170817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0802" y="1566910"/>
            <a:ext cx="7324711" cy="44994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56474" y="6066375"/>
            <a:ext cx="2774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Abbott et al. 2017, </a:t>
            </a:r>
            <a:r>
              <a:rPr lang="nb-NO" sz="1600" dirty="0" err="1"/>
              <a:t>ApJL</a:t>
            </a:r>
            <a:r>
              <a:rPr lang="nb-NO" sz="1600" dirty="0"/>
              <a:t>, 848, 2</a:t>
            </a: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EDE6A8-98F9-A341-AAE5-818BCCC42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68" y="1343818"/>
            <a:ext cx="1851398" cy="2590873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39951F2-A74C-2945-90BE-BA597FFE4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FA23E-1679-0748-BB5F-05131167C7E3}" type="slidenum">
              <a:rPr lang="en-US" smtClean="0"/>
              <a:t>14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B786A3-51CD-4555-5E7C-4FC10C83C494}"/>
              </a:ext>
            </a:extLst>
          </p:cNvPr>
          <p:cNvSpPr txBox="1"/>
          <p:nvPr/>
        </p:nvSpPr>
        <p:spPr>
          <a:xfrm>
            <a:off x="304800" y="4083021"/>
            <a:ext cx="37307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event revealed: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Some sGRBs are from BNS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R-process nucleosynthesis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Jet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Speed of gravity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Neutron star merger and black hole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Hubble constant</a:t>
            </a:r>
          </a:p>
        </p:txBody>
      </p:sp>
    </p:spTree>
    <p:extLst>
      <p:ext uri="{BB962C8B-B14F-4D97-AF65-F5344CB8AC3E}">
        <p14:creationId xmlns:p14="http://schemas.microsoft.com/office/powerpoint/2010/main" val="1825725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E9B9C-1CB5-F9C6-62AF-B175E791D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8D907EA-7AA3-34E5-F426-B5C84A7DD910}"/>
              </a:ext>
            </a:extLst>
          </p:cNvPr>
          <p:cNvSpPr txBox="1"/>
          <p:nvPr/>
        </p:nvSpPr>
        <p:spPr>
          <a:xfrm>
            <a:off x="340576" y="190512"/>
            <a:ext cx="7658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+mj-lt"/>
                <a:cs typeface="Calibri" panose="020F0502020204030204" pitchFamily="34" charset="0"/>
              </a:rPr>
              <a:t>GRB 230307A: Long GRB with a confirmed </a:t>
            </a:r>
            <a:r>
              <a:rPr lang="en-US" sz="3600" b="1" dirty="0" err="1">
                <a:latin typeface="+mj-lt"/>
                <a:cs typeface="Calibri" panose="020F0502020204030204" pitchFamily="34" charset="0"/>
              </a:rPr>
              <a:t>kilonova</a:t>
            </a:r>
            <a:endParaRPr lang="en-US" sz="3600" b="1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object 12">
            <a:extLst>
              <a:ext uri="{FF2B5EF4-FFF2-40B4-BE49-F238E27FC236}">
                <a16:creationId xmlns:a16="http://schemas.microsoft.com/office/drawing/2014/main" id="{55107B77-68C2-44DD-2EDD-76DDDB582B25}"/>
              </a:ext>
            </a:extLst>
          </p:cNvPr>
          <p:cNvSpPr txBox="1"/>
          <p:nvPr/>
        </p:nvSpPr>
        <p:spPr>
          <a:xfrm>
            <a:off x="413794" y="4860711"/>
            <a:ext cx="188011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T90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~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35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s</a:t>
            </a:r>
            <a:endParaRPr lang="en-US" sz="2500" dirty="0"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0A66D3-4409-A2E5-EAFE-646C37C30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296" y="203713"/>
            <a:ext cx="3382246" cy="26294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B9D8D1-A12F-8B5D-ACEB-6823940A3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85" y="1799543"/>
            <a:ext cx="4219045" cy="29252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4652D3-95F3-65F6-05F7-45F78E2000DB}"/>
              </a:ext>
            </a:extLst>
          </p:cNvPr>
          <p:cNvSpPr txBox="1"/>
          <p:nvPr/>
        </p:nvSpPr>
        <p:spPr>
          <a:xfrm>
            <a:off x="9020294" y="2797156"/>
            <a:ext cx="31425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MVT = 3.1 ± 0.7 </a:t>
            </a:r>
            <a:r>
              <a:rPr lang="en-US" sz="2000" dirty="0" err="1"/>
              <a:t>ms</a:t>
            </a:r>
            <a:endParaRPr lang="en-US" sz="20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6C03102-3501-4DCA-1EB5-404BF1AB07B8}"/>
              </a:ext>
            </a:extLst>
          </p:cNvPr>
          <p:cNvCxnSpPr/>
          <p:nvPr/>
        </p:nvCxnSpPr>
        <p:spPr>
          <a:xfrm>
            <a:off x="1785394" y="5045377"/>
            <a:ext cx="457200" cy="0"/>
          </a:xfrm>
          <a:prstGeom prst="straightConnector1">
            <a:avLst/>
          </a:prstGeom>
          <a:ln w="412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54026EB-7F33-D3F4-114F-14F35A1681BC}"/>
              </a:ext>
            </a:extLst>
          </p:cNvPr>
          <p:cNvSpPr txBox="1"/>
          <p:nvPr/>
        </p:nvSpPr>
        <p:spPr>
          <a:xfrm>
            <a:off x="7734972" y="6196246"/>
            <a:ext cx="4126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1800" dirty="0">
                <a:latin typeface="Arial"/>
                <a:cs typeface="Arial"/>
              </a:rPr>
              <a:t>JWST</a:t>
            </a:r>
            <a:r>
              <a:rPr lang="en-US" sz="1800" spc="-25" dirty="0">
                <a:latin typeface="Arial"/>
                <a:cs typeface="Arial"/>
              </a:rPr>
              <a:t> </a:t>
            </a:r>
            <a:r>
              <a:rPr lang="en-US" spc="-25" dirty="0">
                <a:latin typeface="Arial"/>
                <a:cs typeface="Arial"/>
              </a:rPr>
              <a:t>IR</a:t>
            </a:r>
            <a:r>
              <a:rPr lang="en-US" sz="1800" spc="-25" dirty="0">
                <a:latin typeface="Arial"/>
                <a:cs typeface="Arial"/>
              </a:rPr>
              <a:t> </a:t>
            </a:r>
            <a:r>
              <a:rPr lang="en-US" spc="-25" dirty="0">
                <a:latin typeface="Arial"/>
                <a:cs typeface="Arial"/>
              </a:rPr>
              <a:t>counterpart at</a:t>
            </a:r>
            <a:r>
              <a:rPr lang="en-US" sz="1800" spc="-25" dirty="0">
                <a:latin typeface="Arial"/>
                <a:cs typeface="Arial"/>
              </a:rPr>
              <a:t> </a:t>
            </a:r>
            <a:r>
              <a:rPr lang="en-US" sz="1800" dirty="0">
                <a:latin typeface="Arial"/>
                <a:cs typeface="Arial"/>
              </a:rPr>
              <a:t>29</a:t>
            </a:r>
            <a:r>
              <a:rPr lang="en-US" sz="1800" spc="-30" dirty="0">
                <a:latin typeface="Arial"/>
                <a:cs typeface="Arial"/>
              </a:rPr>
              <a:t> </a:t>
            </a:r>
            <a:r>
              <a:rPr lang="en-US" spc="-30" dirty="0">
                <a:latin typeface="Arial"/>
                <a:cs typeface="Arial"/>
              </a:rPr>
              <a:t>&amp;</a:t>
            </a:r>
            <a:r>
              <a:rPr lang="en-US" sz="1800" spc="-25" dirty="0">
                <a:latin typeface="Arial"/>
                <a:cs typeface="Arial"/>
              </a:rPr>
              <a:t> </a:t>
            </a:r>
            <a:r>
              <a:rPr lang="en-US" sz="1800" dirty="0">
                <a:latin typeface="Arial"/>
                <a:cs typeface="Arial"/>
              </a:rPr>
              <a:t>61</a:t>
            </a:r>
            <a:r>
              <a:rPr lang="en-US" sz="1800" spc="-25" dirty="0">
                <a:latin typeface="Arial"/>
                <a:cs typeface="Arial"/>
              </a:rPr>
              <a:t> </a:t>
            </a:r>
            <a:r>
              <a:rPr lang="en-US" sz="1800" dirty="0">
                <a:latin typeface="Arial"/>
                <a:cs typeface="Arial"/>
              </a:rPr>
              <a:t>days</a:t>
            </a:r>
            <a:endParaRPr lang="en-US" sz="1800" spc="-20" dirty="0">
              <a:latin typeface="Arial"/>
              <a:cs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25720E-CF0A-369B-CE98-A1C55544B8A6}"/>
              </a:ext>
            </a:extLst>
          </p:cNvPr>
          <p:cNvSpPr txBox="1"/>
          <p:nvPr/>
        </p:nvSpPr>
        <p:spPr>
          <a:xfrm>
            <a:off x="2335191" y="4848068"/>
            <a:ext cx="2349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Long by duration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BABF21-75F0-4433-ECBC-8DF4FD723536}"/>
              </a:ext>
            </a:extLst>
          </p:cNvPr>
          <p:cNvSpPr txBox="1"/>
          <p:nvPr/>
        </p:nvSpPr>
        <p:spPr>
          <a:xfrm>
            <a:off x="330651" y="5951563"/>
            <a:ext cx="1880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Tellurium feature </a:t>
            </a:r>
            <a:endParaRPr lang="en-US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00676C-BE0D-24A2-E7FD-1EEBE4CCF3A9}"/>
              </a:ext>
            </a:extLst>
          </p:cNvPr>
          <p:cNvCxnSpPr>
            <a:cxnSpLocks/>
          </p:cNvCxnSpPr>
          <p:nvPr/>
        </p:nvCxnSpPr>
        <p:spPr>
          <a:xfrm>
            <a:off x="8610792" y="6673334"/>
            <a:ext cx="457200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B131088-AB03-8B34-20E6-CCF3151E28D4}"/>
              </a:ext>
            </a:extLst>
          </p:cNvPr>
          <p:cNvSpPr txBox="1"/>
          <p:nvPr/>
        </p:nvSpPr>
        <p:spPr>
          <a:xfrm>
            <a:off x="9067992" y="6488668"/>
            <a:ext cx="3124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kilonova</a:t>
            </a:r>
            <a:r>
              <a:rPr lang="en-US" dirty="0"/>
              <a:t> (Levan et al. 2023)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DE4C843-59F7-C972-CAAB-FB442CC3DD59}"/>
              </a:ext>
            </a:extLst>
          </p:cNvPr>
          <p:cNvCxnSpPr/>
          <p:nvPr/>
        </p:nvCxnSpPr>
        <p:spPr>
          <a:xfrm>
            <a:off x="2335191" y="6148829"/>
            <a:ext cx="457200" cy="0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28AD68E-7CE7-8473-27B7-C62B699D64A3}"/>
              </a:ext>
            </a:extLst>
          </p:cNvPr>
          <p:cNvSpPr txBox="1"/>
          <p:nvPr/>
        </p:nvSpPr>
        <p:spPr>
          <a:xfrm>
            <a:off x="2863430" y="5951563"/>
            <a:ext cx="3917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R-process heavy element production</a:t>
            </a:r>
          </a:p>
        </p:txBody>
      </p:sp>
      <p:grpSp>
        <p:nvGrpSpPr>
          <p:cNvPr id="26" name="object 2">
            <a:extLst>
              <a:ext uri="{FF2B5EF4-FFF2-40B4-BE49-F238E27FC236}">
                <a16:creationId xmlns:a16="http://schemas.microsoft.com/office/drawing/2014/main" id="{03A4A15E-E8D9-1EAE-5250-AA1CC9086855}"/>
              </a:ext>
            </a:extLst>
          </p:cNvPr>
          <p:cNvGrpSpPr/>
          <p:nvPr/>
        </p:nvGrpSpPr>
        <p:grpSpPr>
          <a:xfrm>
            <a:off x="8366785" y="3429000"/>
            <a:ext cx="3013276" cy="2687522"/>
            <a:chOff x="1169156" y="2743064"/>
            <a:chExt cx="8010525" cy="4539615"/>
          </a:xfrm>
        </p:grpSpPr>
        <p:pic>
          <p:nvPicPr>
            <p:cNvPr id="27" name="object 3">
              <a:extLst>
                <a:ext uri="{FF2B5EF4-FFF2-40B4-BE49-F238E27FC236}">
                  <a16:creationId xmlns:a16="http://schemas.microsoft.com/office/drawing/2014/main" id="{279BFC2C-75AD-94DA-E819-BD9E5B220718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18675" y="2792582"/>
              <a:ext cx="7913894" cy="4441564"/>
            </a:xfrm>
            <a:prstGeom prst="rect">
              <a:avLst/>
            </a:prstGeom>
          </p:spPr>
        </p:pic>
        <p:sp>
          <p:nvSpPr>
            <p:cNvPr id="28" name="object 4">
              <a:extLst>
                <a:ext uri="{FF2B5EF4-FFF2-40B4-BE49-F238E27FC236}">
                  <a16:creationId xmlns:a16="http://schemas.microsoft.com/office/drawing/2014/main" id="{7F621BEC-8AC5-7F1B-6D82-6B8433700285}"/>
                </a:ext>
              </a:extLst>
            </p:cNvPr>
            <p:cNvSpPr/>
            <p:nvPr/>
          </p:nvSpPr>
          <p:spPr>
            <a:xfrm>
              <a:off x="1207245" y="2781152"/>
              <a:ext cx="7934325" cy="4463415"/>
            </a:xfrm>
            <a:custGeom>
              <a:avLst/>
              <a:gdLst/>
              <a:ahLst/>
              <a:cxnLst/>
              <a:rect l="l" t="t" r="r" b="b"/>
              <a:pathLst>
                <a:path w="7934325" h="4463415">
                  <a:moveTo>
                    <a:pt x="0" y="0"/>
                  </a:moveTo>
                  <a:lnTo>
                    <a:pt x="0" y="4463057"/>
                  </a:lnTo>
                  <a:lnTo>
                    <a:pt x="7934325" y="4463057"/>
                  </a:lnTo>
                  <a:lnTo>
                    <a:pt x="7934325" y="0"/>
                  </a:lnTo>
                  <a:lnTo>
                    <a:pt x="0" y="0"/>
                  </a:lnTo>
                </a:path>
              </a:pathLst>
            </a:custGeom>
            <a:ln w="76177">
              <a:solidFill>
                <a:srgbClr val="EDED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87C60EE9-D453-D7A6-FB2B-69E05FC7C8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059" y="1021543"/>
            <a:ext cx="3330213" cy="44967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117B58-69A8-0CB3-D4B1-992A7B1322A1}"/>
              </a:ext>
            </a:extLst>
          </p:cNvPr>
          <p:cNvSpPr txBox="1"/>
          <p:nvPr/>
        </p:nvSpPr>
        <p:spPr>
          <a:xfrm>
            <a:off x="5632837" y="557606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Dalessi</a:t>
            </a:r>
            <a:r>
              <a:rPr lang="en-US" dirty="0"/>
              <a:t> et al. 2025</a:t>
            </a:r>
          </a:p>
        </p:txBody>
      </p:sp>
    </p:spTree>
    <p:extLst>
      <p:ext uri="{BB962C8B-B14F-4D97-AF65-F5344CB8AC3E}">
        <p14:creationId xmlns:p14="http://schemas.microsoft.com/office/powerpoint/2010/main" val="182720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F7510-0291-4502-FC9D-F00380D8D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94AD1EC-FE8C-4FFE-C6A2-D7478E20F5DA}"/>
              </a:ext>
            </a:extLst>
          </p:cNvPr>
          <p:cNvSpPr txBox="1"/>
          <p:nvPr/>
        </p:nvSpPr>
        <p:spPr>
          <a:xfrm>
            <a:off x="577510" y="185455"/>
            <a:ext cx="11140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+mj-lt"/>
                <a:cs typeface="Calibri" panose="020F0502020204030204" pitchFamily="34" charset="0"/>
              </a:rPr>
              <a:t>GRB 211211A: Another long GRB with potential </a:t>
            </a:r>
            <a:r>
              <a:rPr lang="en-US" sz="3600" b="1" dirty="0" err="1">
                <a:latin typeface="+mj-lt"/>
                <a:cs typeface="Calibri" panose="020F0502020204030204" pitchFamily="34" charset="0"/>
              </a:rPr>
              <a:t>kilonova</a:t>
            </a:r>
            <a:endParaRPr lang="en-US" sz="3600" b="1" dirty="0">
              <a:latin typeface="+mj-lt"/>
              <a:cs typeface="Calibri" panose="020F0502020204030204" pitchFamily="34" charset="0"/>
            </a:endParaRPr>
          </a:p>
        </p:txBody>
      </p:sp>
      <p:grpSp>
        <p:nvGrpSpPr>
          <p:cNvPr id="4" name="object 3">
            <a:extLst>
              <a:ext uri="{FF2B5EF4-FFF2-40B4-BE49-F238E27FC236}">
                <a16:creationId xmlns:a16="http://schemas.microsoft.com/office/drawing/2014/main" id="{FBF91B16-7551-45D7-8111-F6FBFAC86048}"/>
              </a:ext>
            </a:extLst>
          </p:cNvPr>
          <p:cNvGrpSpPr/>
          <p:nvPr/>
        </p:nvGrpSpPr>
        <p:grpSpPr>
          <a:xfrm>
            <a:off x="736795" y="898902"/>
            <a:ext cx="5633008" cy="3904592"/>
            <a:chOff x="2148819" y="2304187"/>
            <a:chExt cx="6870700" cy="4926965"/>
          </a:xfrm>
        </p:grpSpPr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ED367002-A576-EB20-CD30-233A8B12E04F}"/>
                </a:ext>
              </a:extLst>
            </p:cNvPr>
            <p:cNvSpPr/>
            <p:nvPr/>
          </p:nvSpPr>
          <p:spPr>
            <a:xfrm>
              <a:off x="2148819" y="2304187"/>
              <a:ext cx="6870700" cy="4926965"/>
            </a:xfrm>
            <a:custGeom>
              <a:avLst/>
              <a:gdLst/>
              <a:ahLst/>
              <a:cxnLst/>
              <a:rect l="l" t="t" r="r" b="b"/>
              <a:pathLst>
                <a:path w="6870700" h="4926965">
                  <a:moveTo>
                    <a:pt x="6870343" y="4926632"/>
                  </a:moveTo>
                  <a:lnTo>
                    <a:pt x="0" y="4926632"/>
                  </a:lnTo>
                  <a:lnTo>
                    <a:pt x="0" y="0"/>
                  </a:lnTo>
                  <a:lnTo>
                    <a:pt x="6870343" y="0"/>
                  </a:lnTo>
                  <a:lnTo>
                    <a:pt x="6870343" y="49266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5">
              <a:extLst>
                <a:ext uri="{FF2B5EF4-FFF2-40B4-BE49-F238E27FC236}">
                  <a16:creationId xmlns:a16="http://schemas.microsoft.com/office/drawing/2014/main" id="{C6ED3708-2CB9-08EA-417D-D4F693DEEDC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0649" y="2458900"/>
              <a:ext cx="6569592" cy="4673132"/>
            </a:xfrm>
            <a:prstGeom prst="rect">
              <a:avLst/>
            </a:prstGeom>
          </p:spPr>
        </p:pic>
      </p:grpSp>
      <p:pic>
        <p:nvPicPr>
          <p:cNvPr id="7" name="object 2">
            <a:extLst>
              <a:ext uri="{FF2B5EF4-FFF2-40B4-BE49-F238E27FC236}">
                <a16:creationId xmlns:a16="http://schemas.microsoft.com/office/drawing/2014/main" id="{C485ED35-6C59-DD3F-0D8F-963D0BD9691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02481" y="915714"/>
            <a:ext cx="4443402" cy="37031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82B74-5649-8DD0-3A98-7590DBFA8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29" y="5132736"/>
            <a:ext cx="10661542" cy="1652723"/>
          </a:xfrm>
        </p:spPr>
        <p:txBody>
          <a:bodyPr>
            <a:normAutofit fontScale="85000" lnSpcReduction="20000"/>
          </a:bodyPr>
          <a:lstStyle/>
          <a:p>
            <a:pPr marL="355601" marR="5081" indent="-342900">
              <a:lnSpc>
                <a:spcPct val="120000"/>
              </a:lnSpc>
              <a:spcBef>
                <a:spcPts val="95"/>
              </a:spcBef>
              <a:tabLst>
                <a:tab pos="2997350" algn="l"/>
              </a:tabLst>
            </a:pPr>
            <a:r>
              <a:rPr lang="en-US" dirty="0">
                <a:latin typeface="Arial"/>
                <a:cs typeface="Arial"/>
              </a:rPr>
              <a:t>T90 ~ 50 s with similar morphology to short GRBs w/ extended emission </a:t>
            </a:r>
          </a:p>
          <a:p>
            <a:pPr marL="355601" marR="5081" indent="-342900">
              <a:lnSpc>
                <a:spcPct val="120000"/>
              </a:lnSpc>
              <a:spcBef>
                <a:spcPts val="95"/>
              </a:spcBef>
              <a:tabLst>
                <a:tab pos="2997350" algn="l"/>
              </a:tabLst>
            </a:pPr>
            <a:r>
              <a:rPr lang="en-US" dirty="0">
                <a:latin typeface="Arial"/>
                <a:cs typeface="Arial"/>
              </a:rPr>
              <a:t>Afterglow more consistent with </a:t>
            </a:r>
            <a:r>
              <a:rPr lang="en-US" dirty="0" err="1">
                <a:latin typeface="Arial"/>
                <a:cs typeface="Arial"/>
              </a:rPr>
              <a:t>kilonova</a:t>
            </a:r>
            <a:r>
              <a:rPr lang="en-US" dirty="0">
                <a:latin typeface="Arial"/>
                <a:cs typeface="Arial"/>
              </a:rPr>
              <a:t> than afterglow-only model</a:t>
            </a:r>
          </a:p>
          <a:p>
            <a:pPr marL="355601" marR="5081" indent="-342900">
              <a:lnSpc>
                <a:spcPct val="120000"/>
              </a:lnSpc>
              <a:spcBef>
                <a:spcPts val="95"/>
              </a:spcBef>
              <a:tabLst>
                <a:tab pos="2997350" algn="l"/>
              </a:tabLst>
            </a:pPr>
            <a:r>
              <a:rPr lang="en-US" dirty="0">
                <a:latin typeface="Arial"/>
                <a:cs typeface="Arial"/>
              </a:rPr>
              <a:t>At distance of ~350 Mpc, a supernova would likely have been detected </a:t>
            </a:r>
          </a:p>
          <a:p>
            <a:pPr marL="355601" marR="5081" indent="-342900">
              <a:lnSpc>
                <a:spcPct val="120000"/>
              </a:lnSpc>
              <a:spcBef>
                <a:spcPts val="95"/>
              </a:spcBef>
              <a:tabLst>
                <a:tab pos="2997350" algn="l"/>
              </a:tabLst>
            </a:pPr>
            <a:r>
              <a:rPr lang="en-US" dirty="0">
                <a:latin typeface="Arial"/>
                <a:cs typeface="Arial"/>
              </a:rPr>
              <a:t>Possible magnetar central engine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76C47A-094A-5E3E-C6D8-2D36B995FCCC}"/>
              </a:ext>
            </a:extLst>
          </p:cNvPr>
          <p:cNvSpPr txBox="1"/>
          <p:nvPr/>
        </p:nvSpPr>
        <p:spPr>
          <a:xfrm>
            <a:off x="9763932" y="4634659"/>
            <a:ext cx="2479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Rastinejad</a:t>
            </a:r>
            <a:r>
              <a:rPr lang="en-US" dirty="0"/>
              <a:t> et al. 2022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3CE6422-B5BB-FA6A-CF8C-3A4FDCFD2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22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22AB9-A3A7-60B9-FB7E-4F1E2E760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GRB 200826A: short burst with a supernova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8DBDBDC1-30EF-6262-5159-7E13D0839E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7171" y="1462088"/>
            <a:ext cx="4559384" cy="3390900"/>
          </a:xfrm>
          <a:prstGeom prst="rect">
            <a:avLst/>
          </a:prstGeom>
        </p:spPr>
      </p:pic>
      <p:pic>
        <p:nvPicPr>
          <p:cNvPr id="4" name="Picture 3" descr="Figure 2. Refer to the following caption and surrounding text.">
            <a:extLst>
              <a:ext uri="{FF2B5EF4-FFF2-40B4-BE49-F238E27FC236}">
                <a16:creationId xmlns:a16="http://schemas.microsoft.com/office/drawing/2014/main" id="{A315F5A8-4508-5975-9986-73F08CDDC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791" y="1179485"/>
            <a:ext cx="4533900" cy="33909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4CBB6BE-B0B5-67F8-1755-891D2F3B418B}"/>
              </a:ext>
            </a:extLst>
          </p:cNvPr>
          <p:cNvSpPr txBox="1"/>
          <p:nvPr/>
        </p:nvSpPr>
        <p:spPr>
          <a:xfrm>
            <a:off x="2101220" y="4755051"/>
            <a:ext cx="3425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Ahumada et al. 2021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D040A1-9362-6E1D-8085-77720AAA7065}"/>
              </a:ext>
            </a:extLst>
          </p:cNvPr>
          <p:cNvSpPr txBox="1"/>
          <p:nvPr/>
        </p:nvSpPr>
        <p:spPr>
          <a:xfrm>
            <a:off x="7501180" y="4570385"/>
            <a:ext cx="3373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Rossi et al. 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ACF6AB-5D40-0133-C026-63A0B127FD9E}"/>
              </a:ext>
            </a:extLst>
          </p:cNvPr>
          <p:cNvSpPr txBox="1"/>
          <p:nvPr/>
        </p:nvSpPr>
        <p:spPr>
          <a:xfrm>
            <a:off x="709254" y="5288340"/>
            <a:ext cx="103346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T90 =1.14 s (0.065 s in rest frame, </a:t>
            </a:r>
            <a:r>
              <a:rPr lang="en-US" sz="2400" i="1" dirty="0"/>
              <a:t>z</a:t>
            </a:r>
            <a:r>
              <a:rPr lang="en-US" sz="2400" dirty="0"/>
              <a:t> = 0.7481)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Energetics more consistent with long GRBs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Supernova modeling above underlying afterglow preferred over </a:t>
            </a:r>
            <a:r>
              <a:rPr lang="en-US" sz="2400" dirty="0" err="1"/>
              <a:t>kilonova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Weak collapsar jet?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EF8D0AB7-A574-8865-1E30-BAA9DEC90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834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9EA03-D521-CC6F-BF65-6743C78E9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trike="sngStrike" dirty="0"/>
              <a:t>Short vs Long</a:t>
            </a:r>
            <a:r>
              <a:rPr lang="en-US" b="1" dirty="0"/>
              <a:t>   Merger vs Collapsar</a:t>
            </a:r>
            <a:endParaRPr lang="en-US" b="1" strike="sngStri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6A537-0235-1D23-EB56-F37F084D8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436" y="1825625"/>
            <a:ext cx="5410682" cy="4351338"/>
          </a:xfrm>
        </p:spPr>
        <p:txBody>
          <a:bodyPr/>
          <a:lstStyle/>
          <a:p>
            <a:r>
              <a:rPr lang="en-US" dirty="0"/>
              <a:t>Recent discoveries of long GRBs with associated </a:t>
            </a:r>
            <a:r>
              <a:rPr lang="en-US" dirty="0" err="1"/>
              <a:t>kilonova</a:t>
            </a:r>
            <a:r>
              <a:rPr lang="en-US" dirty="0"/>
              <a:t> and short GRBs with associated supernovae complicate the duration separator</a:t>
            </a:r>
          </a:p>
          <a:p>
            <a:r>
              <a:rPr lang="en-US" dirty="0"/>
              <a:t>Time for new terminology</a:t>
            </a:r>
          </a:p>
          <a:p>
            <a:r>
              <a:rPr lang="en-US" dirty="0"/>
              <a:t>Multiple prompt and afterglow correlations with physical signatures of progenitor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32E108-F2B3-5200-CE02-9A09443AF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F1FB1-7D95-4040-9C98-EECC77226909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49C4F3-C55B-1224-1436-71E96EBB3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466" y="1100750"/>
            <a:ext cx="5854700" cy="4394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146647-0DA8-AE0C-3B21-F783817C1D6C}"/>
              </a:ext>
            </a:extLst>
          </p:cNvPr>
          <p:cNvSpPr txBox="1"/>
          <p:nvPr/>
        </p:nvSpPr>
        <p:spPr>
          <a:xfrm>
            <a:off x="6933235" y="5613722"/>
            <a:ext cx="3946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Modified from Nuessle et al. 2024</a:t>
            </a:r>
          </a:p>
        </p:txBody>
      </p:sp>
    </p:spTree>
    <p:extLst>
      <p:ext uri="{BB962C8B-B14F-4D97-AF65-F5344CB8AC3E}">
        <p14:creationId xmlns:p14="http://schemas.microsoft.com/office/powerpoint/2010/main" val="2666455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FE044-361A-76F2-6899-A4ED3EC56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Extragalactic Magnetar Giant Flares as Another Source of Short GRBs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056D6-9016-132C-E1DE-6722251A1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29" y="1643856"/>
            <a:ext cx="6111240" cy="453072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MGFs observed in nearby galaxies look like cosmological short GRBs in gamma rays</a:t>
            </a:r>
          </a:p>
          <a:p>
            <a:r>
              <a:rPr lang="en-US" dirty="0"/>
              <a:t>~2% of short GRBs observed (Burns et al. 2021)</a:t>
            </a:r>
          </a:p>
          <a:p>
            <a:r>
              <a:rPr lang="en-US" dirty="0"/>
              <a:t>Short hard spike followed by long (minutes) soft tail</a:t>
            </a:r>
          </a:p>
          <a:p>
            <a:r>
              <a:rPr lang="en-US" dirty="0"/>
              <a:t>Flux modulated by the spin period of the neutron star</a:t>
            </a:r>
          </a:p>
          <a:p>
            <a:r>
              <a:rPr lang="en-US" dirty="0"/>
              <a:t>Candidates often identified by proximity to nearby host galaxy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4C6AC-F322-713B-C27D-ED8AC8B15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 descr="image">
            <a:extLst>
              <a:ext uri="{FF2B5EF4-FFF2-40B4-BE49-F238E27FC236}">
                <a16:creationId xmlns:a16="http://schemas.microsoft.com/office/drawing/2014/main" id="{CC16E18B-7590-945F-A63E-30D310021D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8725"/>
          <a:stretch>
            <a:fillRect/>
          </a:stretch>
        </p:blipFill>
        <p:spPr>
          <a:xfrm>
            <a:off x="9190446" y="1697415"/>
            <a:ext cx="2758440" cy="19800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B274BB-A26F-101E-95C3-02F8DC70460A}"/>
              </a:ext>
            </a:extLst>
          </p:cNvPr>
          <p:cNvSpPr txBox="1"/>
          <p:nvPr/>
        </p:nvSpPr>
        <p:spPr>
          <a:xfrm>
            <a:off x="9802224" y="3771655"/>
            <a:ext cx="2377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Trigg et al. 2025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A8DD9-25E9-7B88-D8DA-875DACA91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469" y="1643856"/>
            <a:ext cx="2603862" cy="41535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29FC4C-ADD1-5941-D6BC-F2742AC35624}"/>
              </a:ext>
            </a:extLst>
          </p:cNvPr>
          <p:cNvSpPr txBox="1"/>
          <p:nvPr/>
        </p:nvSpPr>
        <p:spPr>
          <a:xfrm>
            <a:off x="6791235" y="5797421"/>
            <a:ext cx="23992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Roberts et al. 2021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9ADBDC5-08B5-F374-2EAC-1D99B2A95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5821" y="4254487"/>
            <a:ext cx="2266950" cy="19200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25A34B7-5588-071F-099D-508FB4367838}"/>
              </a:ext>
            </a:extLst>
          </p:cNvPr>
          <p:cNvSpPr txBox="1"/>
          <p:nvPr/>
        </p:nvSpPr>
        <p:spPr>
          <a:xfrm>
            <a:off x="9802224" y="6174581"/>
            <a:ext cx="2146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LAT Collab et al. 2021</a:t>
            </a:r>
          </a:p>
        </p:txBody>
      </p:sp>
    </p:spTree>
    <p:extLst>
      <p:ext uri="{BB962C8B-B14F-4D97-AF65-F5344CB8AC3E}">
        <p14:creationId xmlns:p14="http://schemas.microsoft.com/office/powerpoint/2010/main" val="3903975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3C1A5-8833-3D5E-D9F8-A2CACC03E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EB2A06E-8C43-D234-6B10-286A4721BE81}"/>
              </a:ext>
            </a:extLst>
          </p:cNvPr>
          <p:cNvSpPr txBox="1"/>
          <p:nvPr/>
        </p:nvSpPr>
        <p:spPr>
          <a:xfrm>
            <a:off x="3049929" y="3247227"/>
            <a:ext cx="6099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+mn-ea"/>
                <a:cs typeface="+mn-cs"/>
              </a:rPr>
              <a:t>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E203F9-FC1C-885A-E148-86053B506847}"/>
              </a:ext>
            </a:extLst>
          </p:cNvPr>
          <p:cNvSpPr txBox="1"/>
          <p:nvPr/>
        </p:nvSpPr>
        <p:spPr>
          <a:xfrm>
            <a:off x="3049929" y="3247227"/>
            <a:ext cx="6099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+mn-ea"/>
                <a:cs typeface="+mn-cs"/>
              </a:rPr>
              <a:t> 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A62E95C-2F51-78E3-BE8D-CD492B2BAE75}"/>
              </a:ext>
            </a:extLst>
          </p:cNvPr>
          <p:cNvGrpSpPr/>
          <p:nvPr/>
        </p:nvGrpSpPr>
        <p:grpSpPr>
          <a:xfrm>
            <a:off x="5754972" y="1566199"/>
            <a:ext cx="3208814" cy="2331720"/>
            <a:chOff x="8305190" y="2601441"/>
            <a:chExt cx="3208814" cy="233172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57BDB77A-C2D5-4C51-AB2D-717ABBE281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5190" y="2601441"/>
              <a:ext cx="3208814" cy="2331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6921040-D46A-E4C9-2235-8EF04D1BA123}"/>
                </a:ext>
              </a:extLst>
            </p:cNvPr>
            <p:cNvSpPr/>
            <p:nvPr/>
          </p:nvSpPr>
          <p:spPr>
            <a:xfrm>
              <a:off x="11132173" y="4376997"/>
              <a:ext cx="381831" cy="428263"/>
            </a:xfrm>
            <a:prstGeom prst="ellipse">
              <a:avLst/>
            </a:prstGeom>
            <a:noFill/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/>
                <a:ea typeface="+mn-ea"/>
                <a:cs typeface="+mn-cs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70DE67AF-CB02-21BA-7B09-0E4F97E82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12735"/>
            <a:ext cx="11646581" cy="1325563"/>
          </a:xfrm>
        </p:spPr>
        <p:txBody>
          <a:bodyPr>
            <a:normAutofit/>
          </a:bodyPr>
          <a:lstStyle/>
          <a:p>
            <a:r>
              <a:rPr lang="en-US" dirty="0"/>
              <a:t>Ultra-long GRBs: tail of the duration distribution or different phenomenon?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6B5DD3-8DF9-F912-1712-5F30AD5B0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691" y="1542828"/>
            <a:ext cx="5888309" cy="534782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sz="2400" dirty="0"/>
              <a:t>Prompt emission persists for thousands of seconds, sometimes with multiple active episodes</a:t>
            </a:r>
          </a:p>
          <a:p>
            <a:pPr lvl="0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sz="2400" dirty="0"/>
              <a:t>They are rare, heterogeneous, and difficult to classify from duration alone</a:t>
            </a:r>
          </a:p>
          <a:p>
            <a:pPr lvl="0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sz="2400" dirty="0"/>
              <a:t>Long integration times make gamma-ray background fitting  and Earth occultation crucial</a:t>
            </a:r>
          </a:p>
          <a:p>
            <a:pPr lvl="0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sz="2400" dirty="0"/>
              <a:t>Multiwavelength is often decisive: X-ray plateau, optical SN/KN constraints, host offset</a:t>
            </a:r>
          </a:p>
          <a:p>
            <a:pPr lvl="0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sz="2400" dirty="0"/>
              <a:t>Observational discriminants: host position, supernova evidence, late X-ray behavior, spectral evolution, energetics, and rest-frame duration.</a:t>
            </a:r>
          </a:p>
          <a:p>
            <a:pPr>
              <a:lnSpc>
                <a:spcPct val="120000"/>
              </a:lnSpc>
              <a:spcBef>
                <a:spcPts val="400"/>
              </a:spcBef>
            </a:pPr>
            <a:endParaRPr lang="en-US" sz="2400" dirty="0"/>
          </a:p>
        </p:txBody>
      </p:sp>
      <p:pic>
        <p:nvPicPr>
          <p:cNvPr id="18" name="Picture 2" descr="A graph showing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2D1DD652-72E5-4B24-7E1C-4079F8076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9787" y="1375116"/>
            <a:ext cx="2862554" cy="214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0E72AC9-B5B4-07F3-6BA9-9E6FB0F55DE4}"/>
              </a:ext>
            </a:extLst>
          </p:cNvPr>
          <p:cNvSpPr txBox="1"/>
          <p:nvPr/>
        </p:nvSpPr>
        <p:spPr>
          <a:xfrm>
            <a:off x="6798473" y="4188966"/>
            <a:ext cx="47026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ULGRB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Blue-supergiant collapsar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Tidal-disruption-like event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Magnetar engine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Refreshed shocks / fallback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3A53B352-24BC-A6D2-FE04-31723ECBC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82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7D057-8602-EF9A-F9F7-BAA95889C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B511E30-C6F3-AD9C-C47E-15B52C981E06}"/>
              </a:ext>
            </a:extLst>
          </p:cNvPr>
          <p:cNvSpPr txBox="1"/>
          <p:nvPr/>
        </p:nvSpPr>
        <p:spPr>
          <a:xfrm>
            <a:off x="3485529" y="5074916"/>
            <a:ext cx="20116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Redshift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851499-CF63-1819-1FEB-68C827C32147}"/>
              </a:ext>
            </a:extLst>
          </p:cNvPr>
          <p:cNvSpPr txBox="1"/>
          <p:nvPr/>
        </p:nvSpPr>
        <p:spPr>
          <a:xfrm>
            <a:off x="3485529" y="5486397"/>
            <a:ext cx="2011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z = 1.036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</a:b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star-forming host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CB9F9E-C7EE-BCFA-EF33-9BE06A0E2376}"/>
              </a:ext>
            </a:extLst>
          </p:cNvPr>
          <p:cNvSpPr txBox="1"/>
          <p:nvPr/>
        </p:nvSpPr>
        <p:spPr>
          <a:xfrm>
            <a:off x="700771" y="5095698"/>
            <a:ext cx="20116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MVT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42E209-78E3-9478-A07A-57608B6C5A4F}"/>
              </a:ext>
            </a:extLst>
          </p:cNvPr>
          <p:cNvSpPr txBox="1"/>
          <p:nvPr/>
        </p:nvSpPr>
        <p:spPr>
          <a:xfrm>
            <a:off x="700771" y="5507178"/>
            <a:ext cx="2011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≈1 s observed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</a:b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≈0.5 s rest-frame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61F9C5-B243-0DC4-3A73-57C0F241E988}"/>
              </a:ext>
            </a:extLst>
          </p:cNvPr>
          <p:cNvSpPr txBox="1"/>
          <p:nvPr/>
        </p:nvSpPr>
        <p:spPr>
          <a:xfrm>
            <a:off x="6295230" y="5070764"/>
            <a:ext cx="20116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Model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45BD1B-2398-D5A3-9429-97705A09C96C}"/>
              </a:ext>
            </a:extLst>
          </p:cNvPr>
          <p:cNvSpPr txBox="1"/>
          <p:nvPr/>
        </p:nvSpPr>
        <p:spPr>
          <a:xfrm>
            <a:off x="6295230" y="5482244"/>
            <a:ext cx="20116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black hole falls</a:t>
            </a:r>
            <a:b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</a:b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into stripped star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C415FF6-4F16-3F58-4A9F-82B1DC05D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9105" y="939994"/>
            <a:ext cx="3114501" cy="255417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0BDBE61-95F8-C3A4-B80D-40F17D924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9928" y="3500900"/>
            <a:ext cx="3552854" cy="1944881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E9EEB1F-5A91-E1AC-9477-9A40344A1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8" y="107497"/>
            <a:ext cx="11277481" cy="1325563"/>
          </a:xfrm>
        </p:spPr>
        <p:txBody>
          <a:bodyPr>
            <a:normAutofit/>
          </a:bodyPr>
          <a:lstStyle/>
          <a:p>
            <a:r>
              <a:rPr lang="en-US" sz="4000" dirty="0"/>
              <a:t>GRB 250702B (D, E): Longest GRB ever identified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70C0E6-E500-45CE-2A73-D7EF25BAD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629" y="1263075"/>
            <a:ext cx="7539406" cy="324176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Observed gamma-ray duration ≈ 25,000 s; rest-frame duration ≈ 12,500 s → ultra long</a:t>
            </a:r>
          </a:p>
          <a:p>
            <a:pPr>
              <a:lnSpc>
                <a:spcPct val="120000"/>
              </a:lnSpc>
            </a:pPr>
            <a:r>
              <a:rPr lang="en-US" dirty="0"/>
              <a:t>Hard spectrum, sub-second rest-frame variability (MVT ~1s, 0.5s rest frame), high total energy</a:t>
            </a:r>
          </a:p>
          <a:p>
            <a:pPr>
              <a:lnSpc>
                <a:spcPct val="120000"/>
              </a:lnSpc>
            </a:pPr>
            <a:r>
              <a:rPr lang="en-US" dirty="0"/>
              <a:t>star-forming host at z=1.036</a:t>
            </a:r>
          </a:p>
          <a:p>
            <a:pPr>
              <a:lnSpc>
                <a:spcPct val="120000"/>
              </a:lnSpc>
            </a:pPr>
            <a:r>
              <a:rPr lang="en-US" dirty="0"/>
              <a:t>Difficult to explain with ordinary collapsars, compact mergers, or supermassive black-hole TDEs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616D5F-751A-BF33-2BEB-9923B9611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8" y="4417785"/>
            <a:ext cx="6220581" cy="23327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D62757-B2EB-08BB-7B45-7B9F6A8CE8B0}"/>
              </a:ext>
            </a:extLst>
          </p:cNvPr>
          <p:cNvSpPr txBox="1"/>
          <p:nvPr/>
        </p:nvSpPr>
        <p:spPr>
          <a:xfrm>
            <a:off x="8940339" y="5768788"/>
            <a:ext cx="3247269" cy="375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Neights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 et al. 2026, MNRAS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3FBECA-295D-549A-DB66-C9BE42D46C0D}"/>
              </a:ext>
            </a:extLst>
          </p:cNvPr>
          <p:cNvSpPr txBox="1"/>
          <p:nvPr/>
        </p:nvSpPr>
        <p:spPr>
          <a:xfrm>
            <a:off x="6270287" y="5375081"/>
            <a:ext cx="30026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UL duration</a:t>
            </a:r>
          </a:p>
          <a:p>
            <a:r>
              <a:rPr lang="en-US" dirty="0"/>
              <a:t>high E</a:t>
            </a:r>
            <a:r>
              <a:rPr lang="en-US" baseline="-25000" dirty="0"/>
              <a:t>p</a:t>
            </a:r>
          </a:p>
          <a:p>
            <a:r>
              <a:rPr lang="en-US" dirty="0"/>
              <a:t>normal flux and MVT</a:t>
            </a:r>
          </a:p>
          <a:p>
            <a:r>
              <a:rPr lang="en-US" dirty="0"/>
              <a:t>→compact relativistic engine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7D75214-7C6E-9332-3852-03D291298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62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96979-47E2-EB68-E054-C870AA75D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43C3B90-6A33-51CB-40C7-B50A106B5C22}"/>
              </a:ext>
            </a:extLst>
          </p:cNvPr>
          <p:cNvSpPr txBox="1"/>
          <p:nvPr/>
        </p:nvSpPr>
        <p:spPr>
          <a:xfrm>
            <a:off x="384048" y="228600"/>
            <a:ext cx="10972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Multi-instrument co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verage</a:t>
            </a: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was essential</a:t>
            </a:r>
          </a:p>
        </p:txBody>
      </p:sp>
      <p:pic>
        <p:nvPicPr>
          <p:cNvPr id="5" name="Picture 4" descr="fig1_lightcurve_nocap.png">
            <a:extLst>
              <a:ext uri="{FF2B5EF4-FFF2-40B4-BE49-F238E27FC236}">
                <a16:creationId xmlns:a16="http://schemas.microsoft.com/office/drawing/2014/main" id="{C29E5EB7-1430-7E8D-DF10-461423EE2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344" y="782598"/>
            <a:ext cx="6340843" cy="3230241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490DE57-24F5-592C-82DA-81CB26F7080A}"/>
              </a:ext>
            </a:extLst>
          </p:cNvPr>
          <p:cNvSpPr/>
          <p:nvPr/>
        </p:nvSpPr>
        <p:spPr>
          <a:xfrm>
            <a:off x="8645318" y="220290"/>
            <a:ext cx="3337560" cy="1188720"/>
          </a:xfrm>
          <a:prstGeom prst="roundRect">
            <a:avLst/>
          </a:prstGeom>
          <a:solidFill>
            <a:srgbClr val="11182A"/>
          </a:solidFill>
          <a:ln>
            <a:solidFill>
              <a:srgbClr val="3642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5ACD4F-1E75-7A3A-1ADF-A147F50B5A9F}"/>
              </a:ext>
            </a:extLst>
          </p:cNvPr>
          <p:cNvSpPr txBox="1"/>
          <p:nvPr/>
        </p:nvSpPr>
        <p:spPr>
          <a:xfrm>
            <a:off x="8805338" y="531186"/>
            <a:ext cx="301752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Multiple emission episodes separated by quiescent intervals over many hours.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32A4692-D886-9498-7FFB-2C65446A453A}"/>
              </a:ext>
            </a:extLst>
          </p:cNvPr>
          <p:cNvSpPr/>
          <p:nvPr/>
        </p:nvSpPr>
        <p:spPr>
          <a:xfrm>
            <a:off x="8645318" y="1591890"/>
            <a:ext cx="3337560" cy="1188720"/>
          </a:xfrm>
          <a:prstGeom prst="roundRect">
            <a:avLst/>
          </a:prstGeom>
          <a:solidFill>
            <a:srgbClr val="11182A"/>
          </a:solidFill>
          <a:ln>
            <a:solidFill>
              <a:srgbClr val="3642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0D52A9-1C8E-49FD-2271-5426382B0A86}"/>
              </a:ext>
            </a:extLst>
          </p:cNvPr>
          <p:cNvSpPr txBox="1"/>
          <p:nvPr/>
        </p:nvSpPr>
        <p:spPr>
          <a:xfrm>
            <a:off x="8837342" y="1884498"/>
            <a:ext cx="301752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Repeated triggers provide high time and spectral information during bright episodes.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E0E0A0B-18D4-16C3-EDA5-017EE1367112}"/>
              </a:ext>
            </a:extLst>
          </p:cNvPr>
          <p:cNvSpPr/>
          <p:nvPr/>
        </p:nvSpPr>
        <p:spPr>
          <a:xfrm>
            <a:off x="8645318" y="2963490"/>
            <a:ext cx="3337560" cy="1325880"/>
          </a:xfrm>
          <a:prstGeom prst="roundRect">
            <a:avLst/>
          </a:prstGeom>
          <a:solidFill>
            <a:srgbClr val="11182A"/>
          </a:solidFill>
          <a:ln>
            <a:solidFill>
              <a:srgbClr val="3642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A9B48D-AFCD-65C6-775D-80A9E3882651}"/>
              </a:ext>
            </a:extLst>
          </p:cNvPr>
          <p:cNvSpPr txBox="1"/>
          <p:nvPr/>
        </p:nvSpPr>
        <p:spPr>
          <a:xfrm>
            <a:off x="8805338" y="3247971"/>
            <a:ext cx="3017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Konus</a:t>
            </a:r>
            <a:r>
              <a:rPr kumimoji="0" sz="1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-Wind and Psyche-GRNS have stable, distant coverage; Swift-BAT/MAXI help confirm timing.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8EDD73-B649-3E0E-C7E3-07909EE4AEF5}"/>
              </a:ext>
            </a:extLst>
          </p:cNvPr>
          <p:cNvSpPr txBox="1"/>
          <p:nvPr/>
        </p:nvSpPr>
        <p:spPr>
          <a:xfrm>
            <a:off x="247142" y="6363961"/>
            <a:ext cx="411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Neights</a:t>
            </a:r>
            <a:r>
              <a:rPr kumimoji="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et al. 2026, MNRAS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3DCBD19-696E-3351-E104-A0DF4A8D8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247" y="4302318"/>
            <a:ext cx="1408936" cy="170525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B7956D0-D153-7AAB-7C4E-014A85ED69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1356" y="4375592"/>
            <a:ext cx="2247899" cy="14985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AC90DF2-C493-A8CA-0114-A7AB3557D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242" y="4336166"/>
            <a:ext cx="2132455" cy="151435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2C34AFD-7EC8-909B-21C8-A37F3F06F162}"/>
              </a:ext>
            </a:extLst>
          </p:cNvPr>
          <p:cNvSpPr txBox="1"/>
          <p:nvPr/>
        </p:nvSpPr>
        <p:spPr>
          <a:xfrm>
            <a:off x="8544164" y="5994629"/>
            <a:ext cx="364783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Psyche: Contains a Germanium detector built to determine the composition of the asteroid 16 Psyche.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1AECA50-E84D-3312-36AD-0C80FF16A6BB}"/>
              </a:ext>
            </a:extLst>
          </p:cNvPr>
          <p:cNvSpPr txBox="1"/>
          <p:nvPr/>
        </p:nvSpPr>
        <p:spPr>
          <a:xfrm>
            <a:off x="4736697" y="6025724"/>
            <a:ext cx="390313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/>
              <a:t>Konus</a:t>
            </a:r>
            <a:r>
              <a:rPr lang="en-US" sz="1400" dirty="0"/>
              <a:t>-Wind: Transient monitor in a Lissajous orbit around the first Lagrange point of the Sun–Earth system at a distance of ∼5 light seconds.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14D853B-9BA7-1FF4-CE9F-B4254D62D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55" y="3447201"/>
            <a:ext cx="1929784" cy="143848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2905CE8-8EAC-0196-126F-EAA318DA14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079826"/>
            <a:ext cx="2304542" cy="169905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4A69F73-BAC4-3585-5842-AA8228BC2AE9}"/>
              </a:ext>
            </a:extLst>
          </p:cNvPr>
          <p:cNvSpPr txBox="1"/>
          <p:nvPr/>
        </p:nvSpPr>
        <p:spPr>
          <a:xfrm>
            <a:off x="580183" y="4919784"/>
            <a:ext cx="94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Swift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73D92F-515C-65BA-FB59-1EF74CF20DC9}"/>
              </a:ext>
            </a:extLst>
          </p:cNvPr>
          <p:cNvSpPr txBox="1"/>
          <p:nvPr/>
        </p:nvSpPr>
        <p:spPr>
          <a:xfrm>
            <a:off x="56663" y="2766345"/>
            <a:ext cx="1929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MAXI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D2E2EB2-7C3A-C382-B423-3BCA1BCEF1A9}"/>
              </a:ext>
            </a:extLst>
          </p:cNvPr>
          <p:cNvSpPr txBox="1"/>
          <p:nvPr/>
        </p:nvSpPr>
        <p:spPr>
          <a:xfrm>
            <a:off x="3154790" y="5890736"/>
            <a:ext cx="1497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Fermi</a:t>
            </a:r>
          </a:p>
        </p:txBody>
      </p:sp>
    </p:spTree>
    <p:extLst>
      <p:ext uri="{BB962C8B-B14F-4D97-AF65-F5344CB8AC3E}">
        <p14:creationId xmlns:p14="http://schemas.microsoft.com/office/powerpoint/2010/main" val="2194782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B6F88-28AA-EE96-A293-B716BA0D6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FB45C4-0309-3289-51B8-2DF65BACD55A}"/>
              </a:ext>
            </a:extLst>
          </p:cNvPr>
          <p:cNvSpPr txBox="1"/>
          <p:nvPr/>
        </p:nvSpPr>
        <p:spPr>
          <a:xfrm>
            <a:off x="384048" y="228600"/>
            <a:ext cx="10972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Preferred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P</a:t>
            </a: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icture: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A</a:t>
            </a: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H</a:t>
            </a: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elium </a:t>
            </a:r>
            <a:r>
              <a:rPr lang="en-US" sz="3000" b="1" dirty="0">
                <a:latin typeface="Aptos Display"/>
              </a:rPr>
              <a:t>S</a:t>
            </a: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tar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M</a:t>
            </a: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erger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571C0C-753C-DE5A-B4D3-03338C26B1EB}"/>
              </a:ext>
            </a:extLst>
          </p:cNvPr>
          <p:cNvSpPr txBox="1"/>
          <p:nvPr/>
        </p:nvSpPr>
        <p:spPr>
          <a:xfrm>
            <a:off x="5142971" y="3930378"/>
            <a:ext cx="2468879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Prediction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F20925-82AE-CCBD-FD0F-C6A579B0D8CD}"/>
              </a:ext>
            </a:extLst>
          </p:cNvPr>
          <p:cNvSpPr txBox="1"/>
          <p:nvPr/>
        </p:nvSpPr>
        <p:spPr>
          <a:xfrm>
            <a:off x="5142972" y="4242330"/>
            <a:ext cx="2468879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ULGRBs should trace star-forming regions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but may occur in environments less restricted than classical collapsars.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14A4E9-6D8B-C9FD-3596-F552CA42A214}"/>
              </a:ext>
            </a:extLst>
          </p:cNvPr>
          <p:cNvSpPr txBox="1"/>
          <p:nvPr/>
        </p:nvSpPr>
        <p:spPr>
          <a:xfrm>
            <a:off x="8256503" y="3990649"/>
            <a:ext cx="2468879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Follow-up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735486-1333-5982-AFA8-71A1F4FCCB86}"/>
              </a:ext>
            </a:extLst>
          </p:cNvPr>
          <p:cNvSpPr txBox="1"/>
          <p:nvPr/>
        </p:nvSpPr>
        <p:spPr>
          <a:xfrm>
            <a:off x="8256503" y="4402128"/>
            <a:ext cx="2468879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Supernova signatures can be weak or diverse; host offset and deep NIR limits are crucial.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69BA4F-E5A6-1112-8500-EBEDC9714009}"/>
              </a:ext>
            </a:extLst>
          </p:cNvPr>
          <p:cNvSpPr txBox="1"/>
          <p:nvPr/>
        </p:nvSpPr>
        <p:spPr>
          <a:xfrm>
            <a:off x="4617719" y="5715000"/>
            <a:ext cx="71627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latin typeface="Aptos Display"/>
              </a:rPr>
              <a:t>T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his event shows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how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 all-sky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keV-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MeV monitoring plus rapid follow-up can reveal new progenitor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s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100010-73D6-7A4E-15CB-760F6D68D00A}"/>
              </a:ext>
            </a:extLst>
          </p:cNvPr>
          <p:cNvSpPr txBox="1"/>
          <p:nvPr/>
        </p:nvSpPr>
        <p:spPr>
          <a:xfrm>
            <a:off x="411480" y="6436004"/>
            <a:ext cx="41148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Neights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/>
                <a:ea typeface="+mn-ea"/>
                <a:cs typeface="+mn-cs"/>
              </a:rPr>
              <a:t> et al. 2026, MNRAS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FD63FA-FFA9-26D5-3612-B829AD01D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1" y="785616"/>
            <a:ext cx="3524018" cy="56265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C1CF94-63DD-B5C2-BF13-8470ECF7FA5D}"/>
              </a:ext>
            </a:extLst>
          </p:cNvPr>
          <p:cNvSpPr txBox="1"/>
          <p:nvPr/>
        </p:nvSpPr>
        <p:spPr>
          <a:xfrm>
            <a:off x="4526280" y="1226603"/>
            <a:ext cx="72792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 compact remnant spirals into a stripped helium star during common-envelope evolution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Orbital angular momentum is transferred to the stellar core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 high-angular-momentum disk forms around the black hole and can sustain jet power for many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model naturally links some ULGRBs to collapsars, stripped-envelope supernovae, and stellar-mass gravitational-wave progenitor pathways</a:t>
            </a:r>
          </a:p>
        </p:txBody>
      </p:sp>
    </p:spTree>
    <p:extLst>
      <p:ext uri="{BB962C8B-B14F-4D97-AF65-F5344CB8AC3E}">
        <p14:creationId xmlns:p14="http://schemas.microsoft.com/office/powerpoint/2010/main" val="3872364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C973E-9475-69B8-2212-C74533A18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X-ray Flashes, X-ray Rich GRBs, Fast X-ray Transients with SNe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3B647-736F-848D-F8A4-B60B54534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81" y="1462088"/>
            <a:ext cx="6799641" cy="5259387"/>
          </a:xfrm>
        </p:spPr>
        <p:txBody>
          <a:bodyPr>
            <a:normAutofit fontScale="92500"/>
          </a:bodyPr>
          <a:lstStyle/>
          <a:p>
            <a:r>
              <a:rPr lang="en-US" dirty="0"/>
              <a:t>GRBs that peak at lower energies and are lower luminosity</a:t>
            </a:r>
          </a:p>
          <a:p>
            <a:r>
              <a:rPr lang="en-US" dirty="0"/>
              <a:t>More dominant prompt thermal component?</a:t>
            </a:r>
          </a:p>
          <a:p>
            <a:r>
              <a:rPr lang="en-US" dirty="0"/>
              <a:t>No significant differences from classical GRBs in redshift or host galaxies</a:t>
            </a:r>
          </a:p>
          <a:p>
            <a:r>
              <a:rPr lang="en-US" dirty="0"/>
              <a:t>Causes</a:t>
            </a:r>
          </a:p>
          <a:p>
            <a:pPr lvl="1"/>
            <a:r>
              <a:rPr lang="en-US" dirty="0"/>
              <a:t>Off-axis</a:t>
            </a:r>
          </a:p>
          <a:p>
            <a:pPr lvl="1"/>
            <a:r>
              <a:rPr lang="en-US" dirty="0"/>
              <a:t>High redshift</a:t>
            </a:r>
          </a:p>
          <a:p>
            <a:pPr lvl="1"/>
            <a:r>
              <a:rPr lang="en-US" dirty="0"/>
              <a:t>Continua of jet power and success</a:t>
            </a:r>
          </a:p>
          <a:p>
            <a:r>
              <a:rPr lang="en-US" dirty="0"/>
              <a:t>Interest recently revived due to Einstein Probe detections</a:t>
            </a:r>
          </a:p>
          <a:p>
            <a:pPr lvl="1"/>
            <a:r>
              <a:rPr lang="en-US" dirty="0"/>
              <a:t>e.g. EP250108a/SN 2025kg trapped jet (</a:t>
            </a:r>
            <a:r>
              <a:rPr lang="en-US" dirty="0" err="1"/>
              <a:t>Rastinejad</a:t>
            </a:r>
            <a:r>
              <a:rPr lang="en-US" dirty="0"/>
              <a:t> et al. 2025, Eyles-Ferris et al. 2025)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4DC90E-DFFF-0CEF-A9A0-82921A7CF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E20F46-6CF1-5708-B6C7-3E2FDF5E9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565" y="965994"/>
            <a:ext cx="4184650" cy="3035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A75B7B-3971-DA2F-41D0-D43A27AC069A}"/>
              </a:ext>
            </a:extLst>
          </p:cNvPr>
          <p:cNvSpPr txBox="1"/>
          <p:nvPr/>
        </p:nvSpPr>
        <p:spPr>
          <a:xfrm>
            <a:off x="10424532" y="1274525"/>
            <a:ext cx="3345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 et al. 2018</a:t>
            </a:r>
          </a:p>
        </p:txBody>
      </p:sp>
      <p:pic>
        <p:nvPicPr>
          <p:cNvPr id="8" name="Picture 7" descr="Figure 4. Refer to the following caption and surrounding text.">
            <a:extLst>
              <a:ext uri="{FF2B5EF4-FFF2-40B4-BE49-F238E27FC236}">
                <a16:creationId xmlns:a16="http://schemas.microsoft.com/office/drawing/2014/main" id="{AEF3CCF5-554C-BB04-1A27-F030CBA59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258" y="4195285"/>
            <a:ext cx="3383461" cy="23918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63F781-7BD9-F682-5703-0EF296641D7A}"/>
              </a:ext>
            </a:extLst>
          </p:cNvPr>
          <p:cNvSpPr txBox="1"/>
          <p:nvPr/>
        </p:nvSpPr>
        <p:spPr>
          <a:xfrm>
            <a:off x="9326880" y="6488668"/>
            <a:ext cx="1813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Jiang et al. 2025</a:t>
            </a:r>
          </a:p>
        </p:txBody>
      </p:sp>
    </p:spTree>
    <p:extLst>
      <p:ext uri="{BB962C8B-B14F-4D97-AF65-F5344CB8AC3E}">
        <p14:creationId xmlns:p14="http://schemas.microsoft.com/office/powerpoint/2010/main" val="2611747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A32C7-CB86-7CB7-8078-3AE150922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Jet Structure &amp; Viewing Geometry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FADEE-81F8-FF76-AF9C-CADF503EA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791" y="1657032"/>
            <a:ext cx="5508535" cy="489616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Jets have structure – top hat was always an over-simplification</a:t>
            </a:r>
          </a:p>
          <a:p>
            <a:r>
              <a:rPr lang="en-US" dirty="0"/>
              <a:t>Viewing angle and jet geometry depend on the structure of the jet</a:t>
            </a:r>
          </a:p>
          <a:p>
            <a:r>
              <a:rPr lang="en-US" dirty="0"/>
              <a:t>Does this explain the diversity of GRB observations?</a:t>
            </a:r>
          </a:p>
          <a:p>
            <a:r>
              <a:rPr lang="en-US" dirty="0"/>
              <a:t>Orphan afterglows + lack of GRB could help with statistical sample</a:t>
            </a:r>
          </a:p>
          <a:p>
            <a:r>
              <a:rPr lang="en-US" dirty="0"/>
              <a:t>Need more GRBs with well-sampled afterglows</a:t>
            </a:r>
          </a:p>
          <a:p>
            <a:r>
              <a:rPr lang="en-US" dirty="0"/>
              <a:t>Need late-time radio/X-ray/optical, GW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7DCD7-4C26-44BD-8222-B6AA08647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25</a:t>
            </a:fld>
            <a:endParaRPr lang="en-US"/>
          </a:p>
        </p:txBody>
      </p:sp>
      <p:grpSp>
        <p:nvGrpSpPr>
          <p:cNvPr id="5" name="object 2">
            <a:extLst>
              <a:ext uri="{FF2B5EF4-FFF2-40B4-BE49-F238E27FC236}">
                <a16:creationId xmlns:a16="http://schemas.microsoft.com/office/drawing/2014/main" id="{B5E4E3AB-BAFC-0615-23DF-C0046E0C02D7}"/>
              </a:ext>
            </a:extLst>
          </p:cNvPr>
          <p:cNvGrpSpPr/>
          <p:nvPr/>
        </p:nvGrpSpPr>
        <p:grpSpPr>
          <a:xfrm>
            <a:off x="5930326" y="1176020"/>
            <a:ext cx="5839883" cy="2252980"/>
            <a:chOff x="8644028" y="2464387"/>
            <a:chExt cx="8759825" cy="3379470"/>
          </a:xfrm>
        </p:grpSpPr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FB799114-093A-2D00-7BE2-854410E16CFF}"/>
                </a:ext>
              </a:extLst>
            </p:cNvPr>
            <p:cNvSpPr/>
            <p:nvPr/>
          </p:nvSpPr>
          <p:spPr>
            <a:xfrm>
              <a:off x="8644028" y="2464387"/>
              <a:ext cx="8759825" cy="3379470"/>
            </a:xfrm>
            <a:custGeom>
              <a:avLst/>
              <a:gdLst/>
              <a:ahLst/>
              <a:cxnLst/>
              <a:rect l="l" t="t" r="r" b="b"/>
              <a:pathLst>
                <a:path w="8759825" h="3379470">
                  <a:moveTo>
                    <a:pt x="8759708" y="3379045"/>
                  </a:moveTo>
                  <a:lnTo>
                    <a:pt x="0" y="3379045"/>
                  </a:lnTo>
                  <a:lnTo>
                    <a:pt x="0" y="0"/>
                  </a:lnTo>
                  <a:lnTo>
                    <a:pt x="8759708" y="0"/>
                  </a:lnTo>
                  <a:lnTo>
                    <a:pt x="8759708" y="33790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/>
              <a:endParaRPr sz="12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C6A27881-DE5C-7286-60B0-8721F8ED168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44442" y="2585034"/>
              <a:ext cx="8588735" cy="313889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13905BD-1C10-A275-9813-74BA1B1D64AD}"/>
              </a:ext>
            </a:extLst>
          </p:cNvPr>
          <p:cNvSpPr txBox="1"/>
          <p:nvPr/>
        </p:nvSpPr>
        <p:spPr>
          <a:xfrm>
            <a:off x="8085909" y="3507422"/>
            <a:ext cx="1926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Abbott et al. 2018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0BDEE4-A58D-363F-2651-D45D2A83A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202" y="3889398"/>
            <a:ext cx="4277360" cy="26638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8CEA39-DCE2-D55D-A29E-F8968416D537}"/>
              </a:ext>
            </a:extLst>
          </p:cNvPr>
          <p:cNvSpPr txBox="1"/>
          <p:nvPr/>
        </p:nvSpPr>
        <p:spPr>
          <a:xfrm>
            <a:off x="8948058" y="6434772"/>
            <a:ext cx="1926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Ryan et al. 2024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D9A63D-2945-8CCD-E439-AD7E202EE6B1}"/>
              </a:ext>
            </a:extLst>
          </p:cNvPr>
          <p:cNvSpPr txBox="1"/>
          <p:nvPr/>
        </p:nvSpPr>
        <p:spPr>
          <a:xfrm>
            <a:off x="10463562" y="3912790"/>
            <a:ext cx="17284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GRB 170817A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>
                <a:solidFill>
                  <a:schemeClr val="accent6"/>
                </a:solidFill>
              </a:rPr>
              <a:t>Radio</a:t>
            </a:r>
          </a:p>
          <a:p>
            <a:endParaRPr lang="en-US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Optical</a:t>
            </a:r>
          </a:p>
          <a:p>
            <a:endParaRPr lang="en-US" dirty="0">
              <a:solidFill>
                <a:srgbClr val="D883FF"/>
              </a:solidFill>
            </a:endParaRPr>
          </a:p>
          <a:p>
            <a:r>
              <a:rPr lang="en-US" dirty="0">
                <a:solidFill>
                  <a:srgbClr val="D883FF"/>
                </a:solidFill>
              </a:rPr>
              <a:t>X-ray</a:t>
            </a:r>
          </a:p>
        </p:txBody>
      </p:sp>
    </p:spTree>
    <p:extLst>
      <p:ext uri="{BB962C8B-B14F-4D97-AF65-F5344CB8AC3E}">
        <p14:creationId xmlns:p14="http://schemas.microsoft.com/office/powerpoint/2010/main" val="527956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DB4D-AB58-2DCB-4247-B43998A0D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8" y="136525"/>
            <a:ext cx="11589657" cy="1325563"/>
          </a:xfrm>
        </p:spPr>
        <p:txBody>
          <a:bodyPr>
            <a:normAutofit/>
          </a:bodyPr>
          <a:lstStyle/>
          <a:p>
            <a:r>
              <a:rPr lang="en-US" sz="4000" dirty="0"/>
              <a:t>How do we answer these open questions in GRBs?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B3A58-D3AD-0A85-2BBA-1757CE27A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73B01-31A4-4E4C-9490-76282398CBBF}" type="slidenum">
              <a:rPr lang="en-US" smtClean="0"/>
              <a:t>26</a:t>
            </a:fld>
            <a:endParaRPr lang="en-US" dirty="0"/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1A7C5B1D-59BE-8DFB-4DCE-16173C3C3A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657672"/>
              </p:ext>
            </p:extLst>
          </p:nvPr>
        </p:nvGraphicFramePr>
        <p:xfrm>
          <a:off x="609600" y="1602422"/>
          <a:ext cx="10942320" cy="3505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77840">
                  <a:extLst>
                    <a:ext uri="{9D8B030D-6E8A-4147-A177-3AD203B41FA5}">
                      <a16:colId xmlns:a16="http://schemas.microsoft.com/office/drawing/2014/main" val="94761356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134562048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854301988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3993214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Observations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Prompt Emission Mechanisms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Progenitors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Jet Structure &amp; Geometry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1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SNe/KNe detections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2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BNS Mergers with GW+EM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93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Broad gamma-ray spectra (keV-GeV)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00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VHE GRBs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08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Accurate GRB localizations (arcsec-arcmin)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70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Broadband co-detection/follow-up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9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Afterglow and host spectroscopy (e.g. redshifts, host properties, element formation)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92637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0B949E4-3373-2E1F-B17C-D3EB93242047}"/>
              </a:ext>
            </a:extLst>
          </p:cNvPr>
          <p:cNvSpPr txBox="1"/>
          <p:nvPr/>
        </p:nvSpPr>
        <p:spPr>
          <a:xfrm>
            <a:off x="609600" y="5547360"/>
            <a:ext cx="10942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Are we collecting the right observations? What are we missing and what capabilities do we currently have that we must retain?</a:t>
            </a:r>
          </a:p>
          <a:p>
            <a:r>
              <a:rPr lang="en-US" b="1" i="1" dirty="0"/>
              <a:t>How to we optimize our observational approaches?</a:t>
            </a:r>
          </a:p>
          <a:p>
            <a:r>
              <a:rPr lang="en-US" b="1" i="1" dirty="0"/>
              <a:t>How do we better coordinate?</a:t>
            </a:r>
          </a:p>
        </p:txBody>
      </p:sp>
    </p:spTree>
    <p:extLst>
      <p:ext uri="{BB962C8B-B14F-4D97-AF65-F5344CB8AC3E}">
        <p14:creationId xmlns:p14="http://schemas.microsoft.com/office/powerpoint/2010/main" val="4058311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5862</TotalTime>
  <Words>1854</Words>
  <Application>Microsoft Macintosh PowerPoint</Application>
  <PresentationFormat>Widescreen</PresentationFormat>
  <Paragraphs>293</Paragraphs>
  <Slides>26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Office Theme</vt:lpstr>
      <vt:lpstr>Gamma-Ray Burst Science Present and Future</vt:lpstr>
      <vt:lpstr>What are Gamma-ray Bursts?</vt:lpstr>
      <vt:lpstr>Broadband Observations of GRBs</vt:lpstr>
      <vt:lpstr>GRB Spectra</vt:lpstr>
      <vt:lpstr>GRB Formation</vt:lpstr>
      <vt:lpstr>Prompt Emission Models</vt:lpstr>
      <vt:lpstr>GRB 221009A: “The BOAT”</vt:lpstr>
      <vt:lpstr>What can we learn from GRB Afterglows?</vt:lpstr>
      <vt:lpstr>How do we make progress on emission mechanisms?</vt:lpstr>
      <vt:lpstr>GRB Categories = Progenitors?</vt:lpstr>
      <vt:lpstr>Progenitor Systems</vt:lpstr>
      <vt:lpstr>Supernova/Kilonova Bumps/Spectra Confidently Identify Progenitor Type</vt:lpstr>
      <vt:lpstr>Neutron Star Merger Counterparts</vt:lpstr>
      <vt:lpstr>Gravitational Waves and Light:  GRB 170817A/GW 170817</vt:lpstr>
      <vt:lpstr>PowerPoint Presentation</vt:lpstr>
      <vt:lpstr>PowerPoint Presentation</vt:lpstr>
      <vt:lpstr>GRB 200826A: short burst with a supernova</vt:lpstr>
      <vt:lpstr>Short vs Long   Merger vs Collapsar</vt:lpstr>
      <vt:lpstr>Extragalactic Magnetar Giant Flares as Another Source of Short GRBs</vt:lpstr>
      <vt:lpstr>Ultra-long GRBs: tail of the duration distribution or different phenomenon?</vt:lpstr>
      <vt:lpstr>GRB 250702B (D, E): Longest GRB ever identified</vt:lpstr>
      <vt:lpstr>PowerPoint Presentation</vt:lpstr>
      <vt:lpstr>PowerPoint Presentation</vt:lpstr>
      <vt:lpstr>X-ray Flashes, X-ray Rich GRBs, Fast X-ray Transients with SNe</vt:lpstr>
      <vt:lpstr>Jet Structure &amp; Viewing Geometry</vt:lpstr>
      <vt:lpstr>How do we answer these open questions in GRBs?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Racusin, Judith L (GSFC-6610)</dc:creator>
  <cp:lastModifiedBy>Racusin, Judith L (GSFC-6610)</cp:lastModifiedBy>
  <cp:revision>21</cp:revision>
  <dcterms:created xsi:type="dcterms:W3CDTF">2026-06-18T18:49:24Z</dcterms:created>
  <dcterms:modified xsi:type="dcterms:W3CDTF">2026-06-22T20:34:19Z</dcterms:modified>
</cp:coreProperties>
</file>