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6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77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73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8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80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74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75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78.xml"/>
  <Override ContentType="application/vnd.openxmlformats-officedocument.presentationml.notesSlide+xml" PartName="/ppt/notesSlides/notesSlide79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78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69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77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6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71.xml"/>
  <Override ContentType="application/vnd.openxmlformats-officedocument.presentationml.slide+xml" PartName="/ppt/slides/slide41.xml"/>
  <Override ContentType="application/vnd.openxmlformats-officedocument.presentationml.slide+xml" PartName="/ppt/slides/slide67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66.xml"/>
  <Override ContentType="application/vnd.openxmlformats-officedocument.presentationml.slide+xml" PartName="/ppt/slides/slide79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7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7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64.xml"/>
  <Override ContentType="application/vnd.openxmlformats-officedocument.presentationml.slide+xml" PartName="/ppt/slides/slide81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75.xml"/>
  <Override ContentType="application/vnd.openxmlformats-officedocument.presentationml.slide+xml" PartName="/ppt/slides/slide76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63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80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74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  <p:sldId id="318" r:id="rId68"/>
    <p:sldId id="319" r:id="rId69"/>
    <p:sldId id="320" r:id="rId70"/>
    <p:sldId id="321" r:id="rId71"/>
    <p:sldId id="322" r:id="rId72"/>
    <p:sldId id="323" r:id="rId73"/>
    <p:sldId id="324" r:id="rId74"/>
    <p:sldId id="325" r:id="rId75"/>
    <p:sldId id="326" r:id="rId76"/>
    <p:sldId id="327" r:id="rId77"/>
    <p:sldId id="328" r:id="rId78"/>
    <p:sldId id="329" r:id="rId79"/>
    <p:sldId id="330" r:id="rId80"/>
    <p:sldId id="331" r:id="rId81"/>
    <p:sldId id="332" r:id="rId82"/>
    <p:sldId id="333" r:id="rId83"/>
    <p:sldId id="334" r:id="rId84"/>
    <p:sldId id="335" r:id="rId85"/>
    <p:sldId id="336" r:id="rId8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84" Type="http://schemas.openxmlformats.org/officeDocument/2006/relationships/slide" Target="slides/slide79.xml"/><Relationship Id="rId83" Type="http://schemas.openxmlformats.org/officeDocument/2006/relationships/slide" Target="slides/slide78.xml"/><Relationship Id="rId42" Type="http://schemas.openxmlformats.org/officeDocument/2006/relationships/slide" Target="slides/slide37.xml"/><Relationship Id="rId86" Type="http://schemas.openxmlformats.org/officeDocument/2006/relationships/slide" Target="slides/slide81.xml"/><Relationship Id="rId41" Type="http://schemas.openxmlformats.org/officeDocument/2006/relationships/slide" Target="slides/slide36.xml"/><Relationship Id="rId85" Type="http://schemas.openxmlformats.org/officeDocument/2006/relationships/slide" Target="slides/slide80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80" Type="http://schemas.openxmlformats.org/officeDocument/2006/relationships/slide" Target="slides/slide75.xml"/><Relationship Id="rId82" Type="http://schemas.openxmlformats.org/officeDocument/2006/relationships/slide" Target="slides/slide77.xml"/><Relationship Id="rId81" Type="http://schemas.openxmlformats.org/officeDocument/2006/relationships/slide" Target="slides/slide7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73" Type="http://schemas.openxmlformats.org/officeDocument/2006/relationships/slide" Target="slides/slide68.xml"/><Relationship Id="rId72" Type="http://schemas.openxmlformats.org/officeDocument/2006/relationships/slide" Target="slides/slide67.xml"/><Relationship Id="rId31" Type="http://schemas.openxmlformats.org/officeDocument/2006/relationships/slide" Target="slides/slide26.xml"/><Relationship Id="rId75" Type="http://schemas.openxmlformats.org/officeDocument/2006/relationships/slide" Target="slides/slide70.xml"/><Relationship Id="rId30" Type="http://schemas.openxmlformats.org/officeDocument/2006/relationships/slide" Target="slides/slide25.xml"/><Relationship Id="rId74" Type="http://schemas.openxmlformats.org/officeDocument/2006/relationships/slide" Target="slides/slide69.xml"/><Relationship Id="rId33" Type="http://schemas.openxmlformats.org/officeDocument/2006/relationships/slide" Target="slides/slide28.xml"/><Relationship Id="rId77" Type="http://schemas.openxmlformats.org/officeDocument/2006/relationships/slide" Target="slides/slide72.xml"/><Relationship Id="rId32" Type="http://schemas.openxmlformats.org/officeDocument/2006/relationships/slide" Target="slides/slide27.xml"/><Relationship Id="rId76" Type="http://schemas.openxmlformats.org/officeDocument/2006/relationships/slide" Target="slides/slide71.xml"/><Relationship Id="rId35" Type="http://schemas.openxmlformats.org/officeDocument/2006/relationships/slide" Target="slides/slide30.xml"/><Relationship Id="rId79" Type="http://schemas.openxmlformats.org/officeDocument/2006/relationships/slide" Target="slides/slide74.xml"/><Relationship Id="rId34" Type="http://schemas.openxmlformats.org/officeDocument/2006/relationships/slide" Target="slides/slide29.xml"/><Relationship Id="rId78" Type="http://schemas.openxmlformats.org/officeDocument/2006/relationships/slide" Target="slides/slide73.xml"/><Relationship Id="rId71" Type="http://schemas.openxmlformats.org/officeDocument/2006/relationships/slide" Target="slides/slide66.xml"/><Relationship Id="rId70" Type="http://schemas.openxmlformats.org/officeDocument/2006/relationships/slide" Target="slides/slide65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62" Type="http://schemas.openxmlformats.org/officeDocument/2006/relationships/slide" Target="slides/slide57.xml"/><Relationship Id="rId61" Type="http://schemas.openxmlformats.org/officeDocument/2006/relationships/slide" Target="slides/slide56.xml"/><Relationship Id="rId20" Type="http://schemas.openxmlformats.org/officeDocument/2006/relationships/slide" Target="slides/slide15.xml"/><Relationship Id="rId64" Type="http://schemas.openxmlformats.org/officeDocument/2006/relationships/slide" Target="slides/slide59.xml"/><Relationship Id="rId63" Type="http://schemas.openxmlformats.org/officeDocument/2006/relationships/slide" Target="slides/slide58.xml"/><Relationship Id="rId22" Type="http://schemas.openxmlformats.org/officeDocument/2006/relationships/slide" Target="slides/slide17.xml"/><Relationship Id="rId66" Type="http://schemas.openxmlformats.org/officeDocument/2006/relationships/slide" Target="slides/slide61.xml"/><Relationship Id="rId21" Type="http://schemas.openxmlformats.org/officeDocument/2006/relationships/slide" Target="slides/slide16.xml"/><Relationship Id="rId65" Type="http://schemas.openxmlformats.org/officeDocument/2006/relationships/slide" Target="slides/slide60.xml"/><Relationship Id="rId24" Type="http://schemas.openxmlformats.org/officeDocument/2006/relationships/slide" Target="slides/slide19.xml"/><Relationship Id="rId68" Type="http://schemas.openxmlformats.org/officeDocument/2006/relationships/slide" Target="slides/slide63.xml"/><Relationship Id="rId23" Type="http://schemas.openxmlformats.org/officeDocument/2006/relationships/slide" Target="slides/slide18.xml"/><Relationship Id="rId67" Type="http://schemas.openxmlformats.org/officeDocument/2006/relationships/slide" Target="slides/slide62.xml"/><Relationship Id="rId60" Type="http://schemas.openxmlformats.org/officeDocument/2006/relationships/slide" Target="slides/slide55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69" Type="http://schemas.openxmlformats.org/officeDocument/2006/relationships/slide" Target="slides/slide64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11" Type="http://schemas.openxmlformats.org/officeDocument/2006/relationships/slide" Target="slides/slide6.xml"/><Relationship Id="rId55" Type="http://schemas.openxmlformats.org/officeDocument/2006/relationships/slide" Target="slides/slide50.xml"/><Relationship Id="rId10" Type="http://schemas.openxmlformats.org/officeDocument/2006/relationships/slide" Target="slides/slide5.xml"/><Relationship Id="rId54" Type="http://schemas.openxmlformats.org/officeDocument/2006/relationships/slide" Target="slides/slide49.xml"/><Relationship Id="rId13" Type="http://schemas.openxmlformats.org/officeDocument/2006/relationships/slide" Target="slides/slide8.xml"/><Relationship Id="rId57" Type="http://schemas.openxmlformats.org/officeDocument/2006/relationships/slide" Target="slides/slide52.xml"/><Relationship Id="rId12" Type="http://schemas.openxmlformats.org/officeDocument/2006/relationships/slide" Target="slides/slide7.xml"/><Relationship Id="rId56" Type="http://schemas.openxmlformats.org/officeDocument/2006/relationships/slide" Target="slides/slide51.xml"/><Relationship Id="rId15" Type="http://schemas.openxmlformats.org/officeDocument/2006/relationships/slide" Target="slides/slide10.xml"/><Relationship Id="rId59" Type="http://schemas.openxmlformats.org/officeDocument/2006/relationships/slide" Target="slides/slide54.xml"/><Relationship Id="rId14" Type="http://schemas.openxmlformats.org/officeDocument/2006/relationships/slide" Target="slides/slide9.xml"/><Relationship Id="rId58" Type="http://schemas.openxmlformats.org/officeDocument/2006/relationships/slide" Target="slides/slide5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eac09f248a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eac09f248a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eac09f248a_1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eac09f248a_1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eaf0690162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eaf0690162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eaf0690162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3eaf0690162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eaf0690162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3eaf0690162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eaf0690162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3eaf0690162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eaf0690162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3eaf0690162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eac09f248a_1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3eac09f248a_1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eaf0690162_0_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3eaf0690162_0_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3eaf0690162_0_1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3eaf0690162_0_1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eaf0690162_0_1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3eaf0690162_0_1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eac09f248a_1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eac09f248a_1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3eaf0690162_0_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3eaf0690162_0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3eaf0690162_0_1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3eaf0690162_0_1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3eaf0690162_0_1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3eaf0690162_0_1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3eaf0690162_0_1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3eaf0690162_0_1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3eaf0690162_0_1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3eaf0690162_0_1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3eaf0690162_0_1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3eaf0690162_0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3eaf0690162_0_1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3eaf0690162_0_1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3eaf0690162_0_1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3eaf0690162_0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3eaf0690162_0_1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2" name="Google Shape;322;g3eaf0690162_0_1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3eac09f248a_1_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3eac09f248a_1_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eaf069016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eaf069016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3eac09f248a_1_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4" name="Google Shape;344;g3eac09f248a_1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3eac09f248a_1_1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2" name="Google Shape;352;g3eac09f248a_1_1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3eac09f248a_1_1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3eac09f248a_1_1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3eac09f248a_1_1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" name="Google Shape;370;g3eac09f248a_1_1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3eac09f248a_1_1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9" name="Google Shape;379;g3eac09f248a_1_1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3eac09f248a_1_1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" name="Google Shape;388;g3eac09f248a_1_1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g3eac09f248a_1_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g3eac09f248a_1_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g3eac09f248a_1_1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" name="Google Shape;403;g3eac09f248a_1_1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g3eac09f248a_1_1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4" name="Google Shape;414;g3eac09f248a_1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g3eaf0690162_0_2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3" name="Google Shape;423;g3eaf0690162_0_2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eac09f248a_1_1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eac09f248a_1_1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g3ebad31ef1e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2" name="Google Shape;432;g3ebad31ef1e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g3eaf0690162_0_2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1" name="Google Shape;441;g3eaf0690162_0_2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3eaf0690162_0_2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2" name="Google Shape;452;g3eaf0690162_0_2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g3eaf0690162_0_2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9" name="Google Shape;469;g3eaf0690162_0_2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g3eac09f248a_1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8" name="Google Shape;478;g3eac09f248a_1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g3eac09f248a_1_1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5" name="Google Shape;485;g3eac09f248a_1_1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g3eaf0690162_0_7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7" name="Google Shape;497;g3eaf0690162_0_7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g3eaf0690162_0_7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0" name="Google Shape;510;g3eaf0690162_0_7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g3eaf0690162_0_7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3" name="Google Shape;523;g3eaf0690162_0_7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g3eaf0690162_0_7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9" name="Google Shape;529;g3eaf0690162_0_7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3eaf0690162_0_7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7" name="Google Shape;537;g3eaf0690162_0_7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g3eaf0690162_0_7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2" name="Google Shape;552;g3eaf0690162_0_7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2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g3eaf0690162_0_8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4" name="Google Shape;564;g3eaf0690162_0_8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5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g3eaf0690162_0_8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7" name="Google Shape;577;g3eaf0690162_0_8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0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g3eaf0690162_0_4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2" name="Google Shape;592;g3eaf0690162_0_4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7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g3eaf0690162_0_2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9" name="Google Shape;599;g3eaf0690162_0_2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8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g3eaf0690162_0_3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0" name="Google Shape;610;g3eaf0690162_0_3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g3eaf0690162_0_3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7" name="Google Shape;617;g3eaf0690162_0_3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2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g3eaf0690162_0_3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4" name="Google Shape;624;g3eaf0690162_0_3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g3eaf0690162_0_3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3" name="Google Shape;633;g3eaf0690162_0_3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eac09f248a_1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eac09f248a_1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4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g3eaf0690162_0_3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6" name="Google Shape;646;g3eaf0690162_0_3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g3eaf0690162_0_3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3" name="Google Shape;663;g3eaf0690162_0_3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6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g3eaf0690162_0_3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8" name="Google Shape;678;g3eaf0690162_0_3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g3eaf0690162_0_3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4" name="Google Shape;694;g3eaf0690162_0_3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8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g3eaf0690162_0_5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0" name="Google Shape;710;g3eaf0690162_0_5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8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g3eaf0690162_0_5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0" name="Google Shape;720;g3eaf0690162_0_5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5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Google Shape;726;g3eaf0690162_0_5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7" name="Google Shape;727;g3eaf0690162_0_5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3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g3eaf0690162_0_5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5" name="Google Shape;735;g3eaf0690162_0_5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0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g3eaf0690162_0_5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2" name="Google Shape;742;g3eaf0690162_0_5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9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Google Shape;750;g3eaf0690162_0_5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1" name="Google Shape;751;g3eaf0690162_0_5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eac09f248a_1_2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eac09f248a_1_2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7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Google Shape;758;g3eaf0690162_0_5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9" name="Google Shape;759;g3eaf0690162_0_5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8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Google Shape;769;g3eaf0690162_0_5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0" name="Google Shape;770;g3eaf0690162_0_5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8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Google Shape;779;g3eaf0690162_0_5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0" name="Google Shape;780;g3eaf0690162_0_5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8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Google Shape;789;g3eaf0690162_0_6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0" name="Google Shape;790;g3eaf0690162_0_6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6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Google Shape;797;g3eaf0690162_0_6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8" name="Google Shape;798;g3eaf0690162_0_6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5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" name="Google Shape;806;g3eaf0690162_0_6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7" name="Google Shape;807;g3eaf0690162_0_6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4" name="Shape 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" name="Google Shape;815;g3eaf0690162_0_6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6" name="Google Shape;816;g3eaf0690162_0_6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g3eaf0690162_0_6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3" name="Google Shape;823;g3eaf0690162_0_6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8" name="Shape 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" name="Google Shape;829;g3eaf0690162_0_6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0" name="Google Shape;830;g3eaf0690162_0_6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5" name="Shape 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" name="Google Shape;836;g3eaf0690162_0_6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7" name="Google Shape;837;g3eaf0690162_0_6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eac09f248a_0_1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3eac09f248a_0_1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4" name="Shape 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5" name="Google Shape;845;g3eaf0690162_0_6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6" name="Google Shape;846;g3eaf0690162_0_6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1" name="Shape 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2" name="Google Shape;852;g3eaf0690162_0_6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3" name="Google Shape;853;g3eaf0690162_0_6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eac09f248a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3eac09f248a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flipH="1">
            <a:off x="8246400" y="4245925"/>
            <a:ext cx="897600" cy="8976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8246400" y="4245875"/>
            <a:ext cx="897600" cy="897600"/>
          </a:xfrm>
          <a:prstGeom prst="round1Rect">
            <a:avLst>
              <a:gd fmla="val 16667" name="adj"/>
            </a:avLst>
          </a:prstGeom>
          <a:solidFill>
            <a:schemeClr val="lt1">
              <a:alpha val="68080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390525" y="1315025"/>
            <a:ext cx="8222100" cy="9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r>
              <a:rPr lang="de"/>
              <a:t>/54</a:t>
            </a:r>
            <a:endParaRPr/>
          </a:p>
        </p:txBody>
      </p:sp>
      <p:pic>
        <p:nvPicPr>
          <p:cNvPr id="15" name="Google Shape;15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512574" y="91213"/>
            <a:ext cx="1452775" cy="452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accent4"/>
        </a:solid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1"/>
          <p:cNvSpPr txBox="1"/>
          <p:nvPr>
            <p:ph hasCustomPrompt="1" type="title"/>
          </p:nvPr>
        </p:nvSpPr>
        <p:spPr>
          <a:xfrm>
            <a:off x="475500" y="1258525"/>
            <a:ext cx="82221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1" name="Google Shape;61;p11"/>
          <p:cNvSpPr txBox="1"/>
          <p:nvPr>
            <p:ph idx="1" type="body"/>
          </p:nvPr>
        </p:nvSpPr>
        <p:spPr>
          <a:xfrm>
            <a:off x="475500" y="3304625"/>
            <a:ext cx="82221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2" name="Google Shape;62;p1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chemeClr val="accent4"/>
        </a:solid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/>
          <p:nvPr>
            <p:ph type="title"/>
          </p:nvPr>
        </p:nvSpPr>
        <p:spPr>
          <a:xfrm>
            <a:off x="460950" y="2065350"/>
            <a:ext cx="8222100" cy="101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/>
          <p:nvPr/>
        </p:nvSpPr>
        <p:spPr>
          <a:xfrm flipH="1" rot="10800000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4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" name="Google Shape;22;p4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/>
          <p:nvPr/>
        </p:nvSpPr>
        <p:spPr>
          <a:xfrm flipH="1" rot="10800000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p5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" name="Google Shape;28;p5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471900" y="1919075"/>
            <a:ext cx="39999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" name="Google Shape;30;p5"/>
          <p:cNvSpPr txBox="1"/>
          <p:nvPr>
            <p:ph idx="2" type="body"/>
          </p:nvPr>
        </p:nvSpPr>
        <p:spPr>
          <a:xfrm>
            <a:off x="4694250" y="1919075"/>
            <a:ext cx="39999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5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/>
          <p:nvPr/>
        </p:nvSpPr>
        <p:spPr>
          <a:xfrm flipH="1" rot="10800000">
            <a:off x="0" y="656400"/>
            <a:ext cx="9144000" cy="448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" name="Google Shape;34;p6"/>
          <p:cNvSpPr/>
          <p:nvPr/>
        </p:nvSpPr>
        <p:spPr>
          <a:xfrm>
            <a:off x="0" y="65635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" name="Google Shape;35;p6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r>
              <a:rPr lang="de"/>
              <a:t>/54</a:t>
            </a:r>
            <a:endParaRPr/>
          </a:p>
        </p:txBody>
      </p:sp>
      <p:pic>
        <p:nvPicPr>
          <p:cNvPr id="37" name="Google Shape;37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512574" y="91213"/>
            <a:ext cx="1452775" cy="452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/>
          <p:nvPr/>
        </p:nvSpPr>
        <p:spPr>
          <a:xfrm flipH="1" rot="10800000">
            <a:off x="3276600" y="25"/>
            <a:ext cx="58674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" name="Google Shape;40;p7"/>
          <p:cNvSpPr/>
          <p:nvPr/>
        </p:nvSpPr>
        <p:spPr>
          <a:xfrm rot="-5400000">
            <a:off x="759150" y="2517450"/>
            <a:ext cx="51435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7"/>
          <p:cNvSpPr txBox="1"/>
          <p:nvPr>
            <p:ph type="title"/>
          </p:nvPr>
        </p:nvSpPr>
        <p:spPr>
          <a:xfrm>
            <a:off x="226078" y="357800"/>
            <a:ext cx="2808000" cy="95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226075" y="1465800"/>
            <a:ext cx="2808000" cy="31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3" name="Google Shape;43;p7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8"/>
          <p:cNvSpPr txBox="1"/>
          <p:nvPr>
            <p:ph type="title"/>
          </p:nvPr>
        </p:nvSpPr>
        <p:spPr>
          <a:xfrm>
            <a:off x="490250" y="488250"/>
            <a:ext cx="62271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46" name="Google Shape;46;p8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9"/>
          <p:cNvSpPr/>
          <p:nvPr/>
        </p:nvSpPr>
        <p:spPr>
          <a:xfrm flipH="1">
            <a:off x="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p9"/>
          <p:cNvSpPr/>
          <p:nvPr/>
        </p:nvSpPr>
        <p:spPr>
          <a:xfrm rot="5400000">
            <a:off x="1946425" y="2517750"/>
            <a:ext cx="51429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" name="Google Shape;50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1" name="Google Shape;51;p9"/>
          <p:cNvSpPr txBox="1"/>
          <p:nvPr>
            <p:ph idx="1" type="subTitle"/>
          </p:nvPr>
        </p:nvSpPr>
        <p:spPr>
          <a:xfrm>
            <a:off x="265500" y="2779467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2" name="Google Shape;52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3" name="Google Shape;53;p9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/>
        </p:nvSpPr>
        <p:spPr>
          <a:xfrm flipH="1" rot="10800000">
            <a:off x="0" y="0"/>
            <a:ext cx="9144000" cy="4695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10"/>
          <p:cNvSpPr/>
          <p:nvPr/>
        </p:nvSpPr>
        <p:spPr>
          <a:xfrm flipH="1" rot="10800000">
            <a:off x="0" y="4622725"/>
            <a:ext cx="9144000" cy="741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10"/>
          <p:cNvSpPr txBox="1"/>
          <p:nvPr>
            <p:ph idx="1" type="body"/>
          </p:nvPr>
        </p:nvSpPr>
        <p:spPr>
          <a:xfrm>
            <a:off x="57150" y="4696825"/>
            <a:ext cx="8382000" cy="44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</a:lstStyle>
          <a:p/>
        </p:txBody>
      </p:sp>
      <p:sp>
        <p:nvSpPr>
          <p:cNvPr id="58" name="Google Shape;58;p10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aterial">
    <p:bg>
      <p:bgPr>
        <a:solidFill>
          <a:srgbClr val="20124D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  <a:defRPr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Relationship Id="rId4" Type="http://schemas.openxmlformats.org/officeDocument/2006/relationships/image" Target="../media/image1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png"/><Relationship Id="rId4" Type="http://schemas.openxmlformats.org/officeDocument/2006/relationships/image" Target="../media/image17.png"/><Relationship Id="rId5" Type="http://schemas.openxmlformats.org/officeDocument/2006/relationships/image" Target="../media/image1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png"/><Relationship Id="rId4" Type="http://schemas.openxmlformats.org/officeDocument/2006/relationships/image" Target="../media/image3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png"/><Relationship Id="rId4" Type="http://schemas.openxmlformats.org/officeDocument/2006/relationships/image" Target="../media/image9.png"/><Relationship Id="rId5" Type="http://schemas.openxmlformats.org/officeDocument/2006/relationships/image" Target="../media/image14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8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://drive.google.com/file/d/1zrvZKLxKpa-o0I9GiBzNHw2wo38G1gIl/view" TargetMode="External"/><Relationship Id="rId4" Type="http://schemas.openxmlformats.org/officeDocument/2006/relationships/image" Target="../media/image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0.png"/><Relationship Id="rId4" Type="http://schemas.openxmlformats.org/officeDocument/2006/relationships/image" Target="../media/image16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9.png"/><Relationship Id="rId4" Type="http://schemas.openxmlformats.org/officeDocument/2006/relationships/image" Target="../media/image2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4.png"/><Relationship Id="rId4" Type="http://schemas.openxmlformats.org/officeDocument/2006/relationships/image" Target="../media/image2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8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0.xml"/><Relationship Id="rId3" Type="http://schemas.openxmlformats.org/officeDocument/2006/relationships/hyperlink" Target="http://drive.google.com/file/d/10yAmNpASGormGiypoDGnLmijM9TILTr_/view" TargetMode="External"/><Relationship Id="rId4" Type="http://schemas.openxmlformats.org/officeDocument/2006/relationships/image" Target="../media/image4.png"/><Relationship Id="rId5" Type="http://schemas.openxmlformats.org/officeDocument/2006/relationships/hyperlink" Target="http://drive.google.com/file/d/1zy-KrdFcY9jJT2IkZGfrayV-x2OMymRE/view" TargetMode="External"/><Relationship Id="rId6" Type="http://schemas.openxmlformats.org/officeDocument/2006/relationships/hyperlink" Target="http://drive.google.com/file/d/1mzChaRKV_5vRsH3sN7bY0dHTTounP1Br/view" TargetMode="Externa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1.xml"/><Relationship Id="rId3" Type="http://schemas.openxmlformats.org/officeDocument/2006/relationships/hyperlink" Target="http://drive.google.com/file/d/17akGyNEaTBqassZ2nbwndi1x9qeGkXks/view" TargetMode="External"/><Relationship Id="rId4" Type="http://schemas.openxmlformats.org/officeDocument/2006/relationships/image" Target="../media/image19.jpg"/><Relationship Id="rId5" Type="http://schemas.openxmlformats.org/officeDocument/2006/relationships/image" Target="../media/image23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2.png"/><Relationship Id="rId4" Type="http://schemas.openxmlformats.org/officeDocument/2006/relationships/image" Target="../media/image23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7.png"/><Relationship Id="rId4" Type="http://schemas.openxmlformats.org/officeDocument/2006/relationships/image" Target="../media/image30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://drive.google.com/file/d/19VXRT3epHNdZdfl03leHW6WnC_1YTX9G/view" TargetMode="External"/><Relationship Id="rId4" Type="http://schemas.openxmlformats.org/officeDocument/2006/relationships/image" Target="../media/image4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1.png"/><Relationship Id="rId4" Type="http://schemas.openxmlformats.org/officeDocument/2006/relationships/image" Target="../media/image26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://drive.google.com/file/d/1GRoxd5H2r_zyBRiu6St2JlY0XvWyOuIl/view" TargetMode="External"/><Relationship Id="rId4" Type="http://schemas.openxmlformats.org/officeDocument/2006/relationships/image" Target="../media/image4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4.png"/><Relationship Id="rId4" Type="http://schemas.openxmlformats.org/officeDocument/2006/relationships/image" Target="../media/image28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40.png"/><Relationship Id="rId4" Type="http://schemas.openxmlformats.org/officeDocument/2006/relationships/image" Target="../media/image38.png"/><Relationship Id="rId5" Type="http://schemas.openxmlformats.org/officeDocument/2006/relationships/image" Target="../media/image36.png"/><Relationship Id="rId6" Type="http://schemas.openxmlformats.org/officeDocument/2006/relationships/image" Target="../media/image32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6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8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5.png"/><Relationship Id="rId4" Type="http://schemas.openxmlformats.org/officeDocument/2006/relationships/image" Target="../media/image43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3.png"/><Relationship Id="rId4" Type="http://schemas.openxmlformats.org/officeDocument/2006/relationships/image" Target="../media/image37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41.png"/><Relationship Id="rId4" Type="http://schemas.openxmlformats.org/officeDocument/2006/relationships/image" Target="../media/image44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42.png"/><Relationship Id="rId4" Type="http://schemas.openxmlformats.org/officeDocument/2006/relationships/image" Target="../media/image47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54.png"/><Relationship Id="rId4" Type="http://schemas.openxmlformats.org/officeDocument/2006/relationships/image" Target="../media/image62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45.png"/><Relationship Id="rId4" Type="http://schemas.openxmlformats.org/officeDocument/2006/relationships/image" Target="../media/image46.png"/><Relationship Id="rId5" Type="http://schemas.openxmlformats.org/officeDocument/2006/relationships/image" Target="../media/image49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68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48.png"/><Relationship Id="rId4" Type="http://schemas.openxmlformats.org/officeDocument/2006/relationships/image" Target="../media/image52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53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8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8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50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51.png"/><Relationship Id="rId4" Type="http://schemas.openxmlformats.org/officeDocument/2006/relationships/image" Target="../media/image113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51.png"/><Relationship Id="rId4" Type="http://schemas.openxmlformats.org/officeDocument/2006/relationships/image" Target="../media/image113.png"/><Relationship Id="rId5" Type="http://schemas.openxmlformats.org/officeDocument/2006/relationships/image" Target="../media/image58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61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68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34.png"/><Relationship Id="rId4" Type="http://schemas.openxmlformats.org/officeDocument/2006/relationships/image" Target="../media/image15.png"/><Relationship Id="rId5" Type="http://schemas.openxmlformats.org/officeDocument/2006/relationships/image" Target="../media/image9.png"/><Relationship Id="rId6" Type="http://schemas.openxmlformats.org/officeDocument/2006/relationships/image" Target="../media/image63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92.png"/><Relationship Id="rId4" Type="http://schemas.openxmlformats.org/officeDocument/2006/relationships/image" Target="../media/image10.png"/><Relationship Id="rId5" Type="http://schemas.openxmlformats.org/officeDocument/2006/relationships/image" Target="../media/image67.png"/><Relationship Id="rId6" Type="http://schemas.openxmlformats.org/officeDocument/2006/relationships/image" Target="../media/image64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9.png"/><Relationship Id="rId4" Type="http://schemas.openxmlformats.org/officeDocument/2006/relationships/image" Target="../media/image69.png"/><Relationship Id="rId5" Type="http://schemas.openxmlformats.org/officeDocument/2006/relationships/image" Target="../media/image66.png"/><Relationship Id="rId6" Type="http://schemas.openxmlformats.org/officeDocument/2006/relationships/image" Target="../media/image65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68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70.png"/><Relationship Id="rId4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79.png"/><Relationship Id="rId4" Type="http://schemas.openxmlformats.org/officeDocument/2006/relationships/image" Target="../media/image73.png"/><Relationship Id="rId9" Type="http://schemas.openxmlformats.org/officeDocument/2006/relationships/image" Target="../media/image80.png"/><Relationship Id="rId5" Type="http://schemas.openxmlformats.org/officeDocument/2006/relationships/image" Target="../media/image86.png"/><Relationship Id="rId6" Type="http://schemas.openxmlformats.org/officeDocument/2006/relationships/image" Target="../media/image75.png"/><Relationship Id="rId7" Type="http://schemas.openxmlformats.org/officeDocument/2006/relationships/image" Target="../media/image74.png"/><Relationship Id="rId8" Type="http://schemas.openxmlformats.org/officeDocument/2006/relationships/image" Target="../media/image78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72.png"/><Relationship Id="rId4" Type="http://schemas.openxmlformats.org/officeDocument/2006/relationships/image" Target="../media/image77.png"/><Relationship Id="rId5" Type="http://schemas.openxmlformats.org/officeDocument/2006/relationships/image" Target="../media/image76.png"/><Relationship Id="rId6" Type="http://schemas.openxmlformats.org/officeDocument/2006/relationships/image" Target="../media/image97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81.png"/><Relationship Id="rId4" Type="http://schemas.openxmlformats.org/officeDocument/2006/relationships/image" Target="../media/image82.png"/><Relationship Id="rId5" Type="http://schemas.openxmlformats.org/officeDocument/2006/relationships/image" Target="../media/image71.png"/><Relationship Id="rId6" Type="http://schemas.openxmlformats.org/officeDocument/2006/relationships/image" Target="../media/image84.png"/><Relationship Id="rId7" Type="http://schemas.openxmlformats.org/officeDocument/2006/relationships/image" Target="../media/image106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100.png"/><Relationship Id="rId4" Type="http://schemas.openxmlformats.org/officeDocument/2006/relationships/image" Target="../media/image81.png"/><Relationship Id="rId10" Type="http://schemas.openxmlformats.org/officeDocument/2006/relationships/image" Target="../media/image98.png"/><Relationship Id="rId9" Type="http://schemas.openxmlformats.org/officeDocument/2006/relationships/image" Target="../media/image87.png"/><Relationship Id="rId5" Type="http://schemas.openxmlformats.org/officeDocument/2006/relationships/image" Target="../media/image85.png"/><Relationship Id="rId6" Type="http://schemas.openxmlformats.org/officeDocument/2006/relationships/image" Target="../media/image95.png"/><Relationship Id="rId7" Type="http://schemas.openxmlformats.org/officeDocument/2006/relationships/image" Target="../media/image91.png"/><Relationship Id="rId8" Type="http://schemas.openxmlformats.org/officeDocument/2006/relationships/image" Target="../media/image93.pn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68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96.png"/><Relationship Id="rId4" Type="http://schemas.openxmlformats.org/officeDocument/2006/relationships/image" Target="../media/image90.png"/><Relationship Id="rId5" Type="http://schemas.openxmlformats.org/officeDocument/2006/relationships/image" Target="../media/image88.jp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101.pn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89.pn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94.png"/><Relationship Id="rId4" Type="http://schemas.openxmlformats.org/officeDocument/2006/relationships/image" Target="../media/image111.png"/><Relationship Id="rId5" Type="http://schemas.openxmlformats.org/officeDocument/2006/relationships/image" Target="../media/image107.pn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107.png"/><Relationship Id="rId4" Type="http://schemas.openxmlformats.org/officeDocument/2006/relationships/image" Target="../media/image94.png"/><Relationship Id="rId5" Type="http://schemas.openxmlformats.org/officeDocument/2006/relationships/image" Target="../media/image111.png"/><Relationship Id="rId6" Type="http://schemas.openxmlformats.org/officeDocument/2006/relationships/image" Target="../media/image105.png"/><Relationship Id="rId7" Type="http://schemas.openxmlformats.org/officeDocument/2006/relationships/image" Target="../media/image10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8.pn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94.png"/><Relationship Id="rId4" Type="http://schemas.openxmlformats.org/officeDocument/2006/relationships/image" Target="../media/image111.png"/><Relationship Id="rId9" Type="http://schemas.openxmlformats.org/officeDocument/2006/relationships/image" Target="../media/image114.png"/><Relationship Id="rId5" Type="http://schemas.openxmlformats.org/officeDocument/2006/relationships/image" Target="../media/image102.png"/><Relationship Id="rId6" Type="http://schemas.openxmlformats.org/officeDocument/2006/relationships/image" Target="../media/image103.png"/><Relationship Id="rId7" Type="http://schemas.openxmlformats.org/officeDocument/2006/relationships/image" Target="../media/image117.png"/><Relationship Id="rId8" Type="http://schemas.openxmlformats.org/officeDocument/2006/relationships/image" Target="../media/image107.png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1.xml"/><Relationship Id="rId3" Type="http://schemas.openxmlformats.org/officeDocument/2006/relationships/image" Target="../media/image110.png"/><Relationship Id="rId4" Type="http://schemas.openxmlformats.org/officeDocument/2006/relationships/image" Target="../media/image112.png"/><Relationship Id="rId5" Type="http://schemas.openxmlformats.org/officeDocument/2006/relationships/image" Target="../media/image58.png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2.xml"/><Relationship Id="rId3" Type="http://schemas.openxmlformats.org/officeDocument/2006/relationships/image" Target="../media/image110.png"/><Relationship Id="rId4" Type="http://schemas.openxmlformats.org/officeDocument/2006/relationships/image" Target="../media/image58.png"/><Relationship Id="rId5" Type="http://schemas.openxmlformats.org/officeDocument/2006/relationships/image" Target="../media/image112.png"/><Relationship Id="rId6" Type="http://schemas.openxmlformats.org/officeDocument/2006/relationships/image" Target="../media/image130.png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3.xml"/><Relationship Id="rId3" Type="http://schemas.openxmlformats.org/officeDocument/2006/relationships/image" Target="../media/image110.png"/><Relationship Id="rId4" Type="http://schemas.openxmlformats.org/officeDocument/2006/relationships/image" Target="../media/image58.png"/><Relationship Id="rId5" Type="http://schemas.openxmlformats.org/officeDocument/2006/relationships/image" Target="../media/image112.png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4.xml"/><Relationship Id="rId3" Type="http://schemas.openxmlformats.org/officeDocument/2006/relationships/image" Target="../media/image125.png"/><Relationship Id="rId4" Type="http://schemas.openxmlformats.org/officeDocument/2006/relationships/image" Target="../media/image88.jpg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5.xml"/><Relationship Id="rId3" Type="http://schemas.openxmlformats.org/officeDocument/2006/relationships/image" Target="../media/image146.jpg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6.xml"/><Relationship Id="rId3" Type="http://schemas.openxmlformats.org/officeDocument/2006/relationships/image" Target="../media/image120.png"/><Relationship Id="rId4" Type="http://schemas.openxmlformats.org/officeDocument/2006/relationships/image" Target="../media/image116.png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7.xml"/><Relationship Id="rId3" Type="http://schemas.openxmlformats.org/officeDocument/2006/relationships/image" Target="../media/image115.png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8.xml"/><Relationship Id="rId3" Type="http://schemas.openxmlformats.org/officeDocument/2006/relationships/image" Target="../media/image119.png"/><Relationship Id="rId4" Type="http://schemas.openxmlformats.org/officeDocument/2006/relationships/image" Target="../media/image131.png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9.xml"/><Relationship Id="rId3" Type="http://schemas.openxmlformats.org/officeDocument/2006/relationships/image" Target="../media/image128.png"/><Relationship Id="rId4" Type="http://schemas.openxmlformats.org/officeDocument/2006/relationships/image" Target="../media/image12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jpg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0.xml"/><Relationship Id="rId3" Type="http://schemas.openxmlformats.org/officeDocument/2006/relationships/image" Target="../media/image122.png"/><Relationship Id="rId4" Type="http://schemas.openxmlformats.org/officeDocument/2006/relationships/image" Target="../media/image132.png"/><Relationship Id="rId5" Type="http://schemas.openxmlformats.org/officeDocument/2006/relationships/image" Target="../media/image123.png"/><Relationship Id="rId6" Type="http://schemas.openxmlformats.org/officeDocument/2006/relationships/image" Target="../media/image126.png"/><Relationship Id="rId7" Type="http://schemas.openxmlformats.org/officeDocument/2006/relationships/image" Target="../media/image124.png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1.xml"/><Relationship Id="rId3" Type="http://schemas.openxmlformats.org/officeDocument/2006/relationships/image" Target="../media/image127.png"/><Relationship Id="rId4" Type="http://schemas.openxmlformats.org/officeDocument/2006/relationships/image" Target="../media/image118.png"/><Relationship Id="rId5" Type="http://schemas.openxmlformats.org/officeDocument/2006/relationships/image" Target="../media/image121.png"/></Relationships>
</file>

<file path=ppt/slides/_rels/slide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2.xml"/><Relationship Id="rId3" Type="http://schemas.openxmlformats.org/officeDocument/2006/relationships/image" Target="../media/image129.png"/></Relationships>
</file>

<file path=ppt/slides/_rels/slide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3.xml"/><Relationship Id="rId3" Type="http://schemas.openxmlformats.org/officeDocument/2006/relationships/image" Target="../media/image133.png"/></Relationships>
</file>

<file path=ppt/slides/_rels/slide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4.xml"/><Relationship Id="rId3" Type="http://schemas.openxmlformats.org/officeDocument/2006/relationships/image" Target="../media/image139.png"/><Relationship Id="rId4" Type="http://schemas.openxmlformats.org/officeDocument/2006/relationships/image" Target="../media/image145.png"/></Relationships>
</file>

<file path=ppt/slides/_rels/slide7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5.xml"/><Relationship Id="rId3" Type="http://schemas.openxmlformats.org/officeDocument/2006/relationships/image" Target="../media/image136.png"/><Relationship Id="rId4" Type="http://schemas.openxmlformats.org/officeDocument/2006/relationships/image" Target="../media/image134.png"/><Relationship Id="rId5" Type="http://schemas.openxmlformats.org/officeDocument/2006/relationships/image" Target="../media/image135.png"/></Relationships>
</file>

<file path=ppt/slides/_rels/slide7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6.xml"/><Relationship Id="rId3" Type="http://schemas.openxmlformats.org/officeDocument/2006/relationships/image" Target="../media/image140.png"/></Relationships>
</file>

<file path=ppt/slides/_rels/slide7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7.xml"/><Relationship Id="rId3" Type="http://schemas.openxmlformats.org/officeDocument/2006/relationships/image" Target="../media/image141.png"/></Relationships>
</file>

<file path=ppt/slides/_rels/slide7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8.xml"/><Relationship Id="rId3" Type="http://schemas.openxmlformats.org/officeDocument/2006/relationships/image" Target="../media/image142.png"/></Relationships>
</file>

<file path=ppt/slides/_rels/slide7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9.xml"/><Relationship Id="rId3" Type="http://schemas.openxmlformats.org/officeDocument/2006/relationships/image" Target="../media/image13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8.png"/></Relationships>
</file>

<file path=ppt/slides/_rels/slide8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0.xml"/><Relationship Id="rId3" Type="http://schemas.openxmlformats.org/officeDocument/2006/relationships/image" Target="../media/image143.png"/></Relationships>
</file>

<file path=ppt/slides/_rels/slide8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1.xml"/><Relationship Id="rId3" Type="http://schemas.openxmlformats.org/officeDocument/2006/relationships/image" Target="../media/image144.png"/><Relationship Id="rId4" Type="http://schemas.openxmlformats.org/officeDocument/2006/relationships/image" Target="../media/image13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/>
          <p:nvPr>
            <p:ph type="ctrTitle"/>
          </p:nvPr>
        </p:nvSpPr>
        <p:spPr>
          <a:xfrm>
            <a:off x="390525" y="1315025"/>
            <a:ext cx="8222100" cy="9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de" sz="3820"/>
              <a:t>Ein Pl</a:t>
            </a:r>
            <a:r>
              <a:rPr lang="de" sz="3820"/>
              <a:t>ädoyer für die Radioastronomie</a:t>
            </a:r>
            <a:endParaRPr sz="3820"/>
          </a:p>
        </p:txBody>
      </p:sp>
      <p:sp>
        <p:nvSpPr>
          <p:cNvPr id="70" name="Google Shape;70;p13"/>
          <p:cNvSpPr txBox="1"/>
          <p:nvPr>
            <p:ph idx="1" type="subTitle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Ferdinand Jünemann</a:t>
            </a:r>
            <a:endParaRPr/>
          </a:p>
        </p:txBody>
      </p:sp>
      <p:sp>
        <p:nvSpPr>
          <p:cNvPr id="71" name="Google Shape;71;p13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r>
              <a:rPr lang="de"/>
              <a:t>/54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2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Optische Emissionsmechanismen</a:t>
            </a:r>
            <a:endParaRPr/>
          </a:p>
        </p:txBody>
      </p:sp>
      <p:sp>
        <p:nvSpPr>
          <p:cNvPr id="135" name="Google Shape;135;p22"/>
          <p:cNvSpPr txBox="1"/>
          <p:nvPr/>
        </p:nvSpPr>
        <p:spPr>
          <a:xfrm>
            <a:off x="430950" y="727875"/>
            <a:ext cx="3511500" cy="384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Schwarzk</a:t>
            </a:r>
            <a:r>
              <a:rPr lang="de"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örperstrahlung -&gt; Sterne</a:t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36" name="Google Shape;136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6350" y="1498825"/>
            <a:ext cx="2840250" cy="282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22425" y="925862"/>
            <a:ext cx="4141402" cy="3453325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2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r>
              <a:rPr lang="de"/>
              <a:t>/54</a:t>
            </a:r>
            <a:endParaRPr/>
          </a:p>
        </p:txBody>
      </p:sp>
      <p:sp>
        <p:nvSpPr>
          <p:cNvPr id="139" name="Google Shape;139;p22"/>
          <p:cNvSpPr txBox="1"/>
          <p:nvPr/>
        </p:nvSpPr>
        <p:spPr>
          <a:xfrm>
            <a:off x="844500" y="4408650"/>
            <a:ext cx="2562000" cy="19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Quelle: ESO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0" name="Google Shape;140;p22"/>
          <p:cNvSpPr txBox="1"/>
          <p:nvPr/>
        </p:nvSpPr>
        <p:spPr>
          <a:xfrm>
            <a:off x="5361850" y="4379175"/>
            <a:ext cx="2562000" cy="19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Quelle: Wikipedia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3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Radio-Emissionsmechanismen</a:t>
            </a:r>
            <a:endParaRPr/>
          </a:p>
        </p:txBody>
      </p:sp>
      <p:sp>
        <p:nvSpPr>
          <p:cNvPr id="146" name="Google Shape;146;p23"/>
          <p:cNvSpPr txBox="1"/>
          <p:nvPr/>
        </p:nvSpPr>
        <p:spPr>
          <a:xfrm>
            <a:off x="410950" y="835575"/>
            <a:ext cx="3511500" cy="384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Synchrotronstrahlung -&gt; Magnetfelder, geladene Teilchen, kompakte Objekte</a:t>
            </a:r>
            <a:endParaRPr sz="1800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rgbClr val="CCCCCC"/>
                </a:solidFill>
                <a:latin typeface="Roboto"/>
                <a:ea typeface="Roboto"/>
                <a:cs typeface="Roboto"/>
                <a:sym typeface="Roboto"/>
              </a:rPr>
              <a:t>Bremsstrahlung -&gt;        ionisiertes Gas</a:t>
            </a:r>
            <a:endParaRPr sz="1800">
              <a:solidFill>
                <a:srgbClr val="CCCCC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rgbClr val="CCCCCC"/>
                </a:solidFill>
                <a:latin typeface="Roboto"/>
                <a:ea typeface="Roboto"/>
                <a:cs typeface="Roboto"/>
                <a:sym typeface="Roboto"/>
              </a:rPr>
              <a:t>HI -&gt; kaltes Gas</a:t>
            </a:r>
            <a:endParaRPr sz="1800">
              <a:solidFill>
                <a:srgbClr val="CCCCC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rgbClr val="CCCCCC"/>
                </a:solidFill>
                <a:latin typeface="Roboto"/>
                <a:ea typeface="Roboto"/>
                <a:cs typeface="Roboto"/>
                <a:sym typeface="Roboto"/>
              </a:rPr>
              <a:t>Spektrallinien -&gt; Moleküle</a:t>
            </a:r>
            <a:endParaRPr sz="1800">
              <a:solidFill>
                <a:srgbClr val="CCCCC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47" name="Google Shape;147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47975" y="820825"/>
            <a:ext cx="2314275" cy="1539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80475" y="2645125"/>
            <a:ext cx="4074450" cy="2069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67300" y="900600"/>
            <a:ext cx="2057559" cy="1371375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23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r>
              <a:rPr lang="de"/>
              <a:t>/54</a:t>
            </a:r>
            <a:endParaRPr/>
          </a:p>
        </p:txBody>
      </p:sp>
      <p:sp>
        <p:nvSpPr>
          <p:cNvPr id="151" name="Google Shape;151;p23"/>
          <p:cNvSpPr txBox="1"/>
          <p:nvPr/>
        </p:nvSpPr>
        <p:spPr>
          <a:xfrm>
            <a:off x="4347975" y="2271975"/>
            <a:ext cx="2562000" cy="19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Quelle: Prof. G. K</a:t>
            </a:r>
            <a:r>
              <a:rPr lang="de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üveler, HSRM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2" name="Google Shape;152;p23"/>
          <p:cNvSpPr txBox="1"/>
          <p:nvPr/>
        </p:nvSpPr>
        <p:spPr>
          <a:xfrm>
            <a:off x="6867300" y="2271975"/>
            <a:ext cx="2248200" cy="3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Quelle: EHT Collaboration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3" name="Google Shape;153;p23"/>
          <p:cNvSpPr txBox="1"/>
          <p:nvPr/>
        </p:nvSpPr>
        <p:spPr>
          <a:xfrm>
            <a:off x="5394850" y="4684875"/>
            <a:ext cx="2248200" cy="3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Quelle: WMAP Collaboration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4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Radio-Emissionsmechanismen</a:t>
            </a:r>
            <a:endParaRPr/>
          </a:p>
        </p:txBody>
      </p:sp>
      <p:sp>
        <p:nvSpPr>
          <p:cNvPr id="159" name="Google Shape;159;p24"/>
          <p:cNvSpPr txBox="1"/>
          <p:nvPr/>
        </p:nvSpPr>
        <p:spPr>
          <a:xfrm>
            <a:off x="410950" y="835575"/>
            <a:ext cx="3511500" cy="384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Synchrotronstrahlung -&gt; Magnetfelder, geladene Teilchen, kompakte Objekte</a:t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Bremsstrahlung -&gt;        ionisiertes Gas</a:t>
            </a:r>
            <a:endParaRPr sz="1800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rgbClr val="CCCCCC"/>
                </a:solidFill>
                <a:latin typeface="Roboto"/>
                <a:ea typeface="Roboto"/>
                <a:cs typeface="Roboto"/>
                <a:sym typeface="Roboto"/>
              </a:rPr>
              <a:t>HI -&gt; kaltes Gas</a:t>
            </a:r>
            <a:endParaRPr sz="1800">
              <a:solidFill>
                <a:srgbClr val="CCCCC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rgbClr val="CCCCCC"/>
                </a:solidFill>
                <a:latin typeface="Roboto"/>
                <a:ea typeface="Roboto"/>
                <a:cs typeface="Roboto"/>
                <a:sym typeface="Roboto"/>
              </a:rPr>
              <a:t>Spektrallinien -&gt; Moleküle</a:t>
            </a:r>
            <a:endParaRPr sz="1800">
              <a:solidFill>
                <a:srgbClr val="CCCCC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60" name="Google Shape;160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42213" y="686325"/>
            <a:ext cx="2482557" cy="1885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19313" y="2847375"/>
            <a:ext cx="3928342" cy="1991326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24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r>
              <a:rPr lang="de"/>
              <a:t>/54</a:t>
            </a:r>
            <a:endParaRPr/>
          </a:p>
        </p:txBody>
      </p:sp>
      <p:sp>
        <p:nvSpPr>
          <p:cNvPr id="163" name="Google Shape;163;p24"/>
          <p:cNvSpPr txBox="1"/>
          <p:nvPr/>
        </p:nvSpPr>
        <p:spPr>
          <a:xfrm>
            <a:off x="5527900" y="4728025"/>
            <a:ext cx="2248200" cy="3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Quelle: WMAP Collaboration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4" name="Google Shape;164;p24"/>
          <p:cNvSpPr txBox="1"/>
          <p:nvPr/>
        </p:nvSpPr>
        <p:spPr>
          <a:xfrm>
            <a:off x="5459388" y="2509138"/>
            <a:ext cx="2248200" cy="3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Quelle: NASA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5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Radio-Emissionsmechanismen</a:t>
            </a:r>
            <a:endParaRPr/>
          </a:p>
        </p:txBody>
      </p:sp>
      <p:sp>
        <p:nvSpPr>
          <p:cNvPr id="170" name="Google Shape;170;p25"/>
          <p:cNvSpPr txBox="1"/>
          <p:nvPr/>
        </p:nvSpPr>
        <p:spPr>
          <a:xfrm>
            <a:off x="410950" y="835575"/>
            <a:ext cx="3511500" cy="384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Synchrotronstrahlung -&gt; Magnetfelder, geladene Teilchen, kompakte Objekte</a:t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Bremsstrahlung -&gt;        ionisiertes Gas</a:t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HI -&gt; kaltes Gas</a:t>
            </a:r>
            <a:endParaRPr sz="1800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rgbClr val="CCCCCC"/>
                </a:solidFill>
                <a:latin typeface="Roboto"/>
                <a:ea typeface="Roboto"/>
                <a:cs typeface="Roboto"/>
                <a:sym typeface="Roboto"/>
              </a:rPr>
              <a:t>Spektrallinien -&gt; Moleküle</a:t>
            </a:r>
            <a:endParaRPr sz="1800">
              <a:solidFill>
                <a:srgbClr val="CCCCC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71" name="Google Shape;171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35850" y="739224"/>
            <a:ext cx="1926025" cy="1761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01175" y="942125"/>
            <a:ext cx="2500825" cy="150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01875" y="2689400"/>
            <a:ext cx="4277473" cy="2138724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25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r>
              <a:rPr lang="de"/>
              <a:t>/54</a:t>
            </a:r>
            <a:endParaRPr/>
          </a:p>
        </p:txBody>
      </p:sp>
      <p:sp>
        <p:nvSpPr>
          <p:cNvPr id="175" name="Google Shape;175;p25"/>
          <p:cNvSpPr txBox="1"/>
          <p:nvPr/>
        </p:nvSpPr>
        <p:spPr>
          <a:xfrm>
            <a:off x="4170724" y="2434348"/>
            <a:ext cx="2064300" cy="27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Quelle: Wikipedia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6" name="Google Shape;176;p25"/>
          <p:cNvSpPr txBox="1"/>
          <p:nvPr/>
        </p:nvSpPr>
        <p:spPr>
          <a:xfrm>
            <a:off x="6201175" y="2414600"/>
            <a:ext cx="2822100" cy="27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Quelle: Karahi et al., Lahore University 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7" name="Google Shape;177;p25"/>
          <p:cNvSpPr txBox="1"/>
          <p:nvPr/>
        </p:nvSpPr>
        <p:spPr>
          <a:xfrm>
            <a:off x="4950320" y="4755025"/>
            <a:ext cx="2982300" cy="33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Quelle: Effelsberg-Bonn HI Survey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6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Radio-Emissionsmechanismen</a:t>
            </a:r>
            <a:endParaRPr/>
          </a:p>
        </p:txBody>
      </p:sp>
      <p:sp>
        <p:nvSpPr>
          <p:cNvPr id="183" name="Google Shape;183;p26"/>
          <p:cNvSpPr txBox="1"/>
          <p:nvPr/>
        </p:nvSpPr>
        <p:spPr>
          <a:xfrm>
            <a:off x="410950" y="835575"/>
            <a:ext cx="3511500" cy="384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Synchrotronstrahlung -&gt; Magnetfelder, geladene Teilchen, kompakte Objekte</a:t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Bremsstrahlung -&gt;        ionisiertes Gas</a:t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HI -&gt; kaltes Gas</a:t>
            </a:r>
            <a:endParaRPr sz="1800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rgbClr val="CCCCCC"/>
                </a:solidFill>
                <a:latin typeface="Roboto"/>
                <a:ea typeface="Roboto"/>
                <a:cs typeface="Roboto"/>
                <a:sym typeface="Roboto"/>
              </a:rPr>
              <a:t>Spektrallinien -&gt; Moleküle</a:t>
            </a:r>
            <a:endParaRPr sz="1800">
              <a:solidFill>
                <a:srgbClr val="CCCCC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84" name="Google Shape;184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79824" y="781417"/>
            <a:ext cx="4609901" cy="3474475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26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r>
              <a:rPr lang="de"/>
              <a:t>/54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7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Radio-Emissionsmechanismen</a:t>
            </a:r>
            <a:endParaRPr/>
          </a:p>
        </p:txBody>
      </p:sp>
      <p:sp>
        <p:nvSpPr>
          <p:cNvPr id="191" name="Google Shape;191;p27"/>
          <p:cNvSpPr txBox="1"/>
          <p:nvPr/>
        </p:nvSpPr>
        <p:spPr>
          <a:xfrm>
            <a:off x="410950" y="835575"/>
            <a:ext cx="3511500" cy="384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Synchrotronstrahlung -&gt; Magnetfelder, geladene Teilchen, kompakte Objekte</a:t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Bremsstrahlung -&gt;        ionisiertes Gas</a:t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HI -&gt; kaltes Gas</a:t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Spektrallinien -&gt; Moleküle</a:t>
            </a:r>
            <a:endParaRPr sz="1800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92" name="Google Shape;192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08100" y="1259150"/>
            <a:ext cx="4916749" cy="2711745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27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r>
              <a:rPr lang="de"/>
              <a:t>/54</a:t>
            </a:r>
            <a:endParaRPr/>
          </a:p>
        </p:txBody>
      </p:sp>
      <p:sp>
        <p:nvSpPr>
          <p:cNvPr id="194" name="Google Shape;194;p27"/>
          <p:cNvSpPr txBox="1"/>
          <p:nvPr/>
        </p:nvSpPr>
        <p:spPr>
          <a:xfrm>
            <a:off x="5432650" y="4010475"/>
            <a:ext cx="2248200" cy="3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Quelle: Scott Ransom, NRAO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8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Radiosignale als Tonspur</a:t>
            </a:r>
            <a:endParaRPr/>
          </a:p>
        </p:txBody>
      </p:sp>
      <p:pic>
        <p:nvPicPr>
          <p:cNvPr id="200" name="Google Shape;200;p28" title="cmb_short.mp3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84925" y="1225625"/>
            <a:ext cx="2979900" cy="2979900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28"/>
          <p:cNvSpPr txBox="1"/>
          <p:nvPr/>
        </p:nvSpPr>
        <p:spPr>
          <a:xfrm>
            <a:off x="404775" y="1037225"/>
            <a:ext cx="572100" cy="368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???</a:t>
            </a:r>
            <a:endParaRPr sz="1800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rgbClr val="CCCCCC"/>
                </a:solidFill>
                <a:latin typeface="Roboto"/>
                <a:ea typeface="Roboto"/>
                <a:cs typeface="Roboto"/>
                <a:sym typeface="Roboto"/>
              </a:rPr>
              <a:t>???</a:t>
            </a:r>
            <a:endParaRPr sz="1800">
              <a:solidFill>
                <a:srgbClr val="CCCCC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rgbClr val="CCCCCC"/>
                </a:solidFill>
                <a:latin typeface="Roboto"/>
                <a:ea typeface="Roboto"/>
                <a:cs typeface="Roboto"/>
                <a:sym typeface="Roboto"/>
              </a:rPr>
              <a:t>???</a:t>
            </a:r>
            <a:endParaRPr sz="1800">
              <a:solidFill>
                <a:srgbClr val="CCCCC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rgbClr val="CCCCCC"/>
                </a:solidFill>
                <a:latin typeface="Roboto"/>
                <a:ea typeface="Roboto"/>
                <a:cs typeface="Roboto"/>
                <a:sym typeface="Roboto"/>
              </a:rPr>
              <a:t>???</a:t>
            </a:r>
            <a:endParaRPr sz="1800">
              <a:solidFill>
                <a:srgbClr val="CCCCC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2" name="Google Shape;202;p28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r>
              <a:rPr lang="de"/>
              <a:t>/54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9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Radiosignale als Tonspur</a:t>
            </a:r>
            <a:endParaRPr/>
          </a:p>
        </p:txBody>
      </p:sp>
      <p:sp>
        <p:nvSpPr>
          <p:cNvPr id="208" name="Google Shape;208;p29"/>
          <p:cNvSpPr txBox="1"/>
          <p:nvPr/>
        </p:nvSpPr>
        <p:spPr>
          <a:xfrm>
            <a:off x="404775" y="1037225"/>
            <a:ext cx="3140700" cy="368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Kosmischer Mikrowellenhintergrund</a:t>
            </a:r>
            <a:endParaRPr sz="1800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rgbClr val="CCCCCC"/>
                </a:solidFill>
                <a:latin typeface="Roboto"/>
                <a:ea typeface="Roboto"/>
                <a:cs typeface="Roboto"/>
                <a:sym typeface="Roboto"/>
              </a:rPr>
              <a:t>???</a:t>
            </a:r>
            <a:endParaRPr sz="1800">
              <a:solidFill>
                <a:srgbClr val="CCCCC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rgbClr val="CCCCCC"/>
                </a:solidFill>
                <a:latin typeface="Roboto"/>
                <a:ea typeface="Roboto"/>
                <a:cs typeface="Roboto"/>
                <a:sym typeface="Roboto"/>
              </a:rPr>
              <a:t>???</a:t>
            </a:r>
            <a:endParaRPr sz="1800">
              <a:solidFill>
                <a:srgbClr val="CCCCC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rgbClr val="CCCCCC"/>
                </a:solidFill>
                <a:latin typeface="Roboto"/>
                <a:ea typeface="Roboto"/>
                <a:cs typeface="Roboto"/>
                <a:sym typeface="Roboto"/>
              </a:rPr>
              <a:t>???</a:t>
            </a:r>
            <a:endParaRPr sz="1800">
              <a:solidFill>
                <a:srgbClr val="CCCCC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09" name="Google Shape;209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37575" y="3115825"/>
            <a:ext cx="3313475" cy="1716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06775" y="852962"/>
            <a:ext cx="2705276" cy="2028951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29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r>
              <a:rPr lang="de"/>
              <a:t>/54</a:t>
            </a:r>
            <a:endParaRPr/>
          </a:p>
        </p:txBody>
      </p:sp>
      <p:sp>
        <p:nvSpPr>
          <p:cNvPr id="212" name="Google Shape;212;p29"/>
          <p:cNvSpPr txBox="1"/>
          <p:nvPr/>
        </p:nvSpPr>
        <p:spPr>
          <a:xfrm>
            <a:off x="5178650" y="2837475"/>
            <a:ext cx="2248200" cy="3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Quelle: Wikipedia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3" name="Google Shape;213;p29"/>
          <p:cNvSpPr txBox="1"/>
          <p:nvPr/>
        </p:nvSpPr>
        <p:spPr>
          <a:xfrm>
            <a:off x="4237575" y="4760425"/>
            <a:ext cx="4399800" cy="3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Quelle: </a:t>
            </a:r>
            <a:r>
              <a:rPr lang="de"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https://www.astro.bas.bg/~petrov/keel06_files/galaxies/cmbr.html</a:t>
            </a:r>
            <a:endParaRPr sz="10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0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Radiosignale als Tonspur</a:t>
            </a:r>
            <a:endParaRPr/>
          </a:p>
        </p:txBody>
      </p:sp>
      <p:sp>
        <p:nvSpPr>
          <p:cNvPr id="219" name="Google Shape;219;p30"/>
          <p:cNvSpPr txBox="1"/>
          <p:nvPr/>
        </p:nvSpPr>
        <p:spPr>
          <a:xfrm>
            <a:off x="404775" y="1037225"/>
            <a:ext cx="3140700" cy="368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Kosmischer Mikrowellenhintergrund</a:t>
            </a:r>
            <a:endParaRPr sz="1800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rgbClr val="CCCCCC"/>
                </a:solidFill>
                <a:latin typeface="Roboto"/>
                <a:ea typeface="Roboto"/>
                <a:cs typeface="Roboto"/>
                <a:sym typeface="Roboto"/>
              </a:rPr>
              <a:t>???</a:t>
            </a:r>
            <a:endParaRPr sz="1800">
              <a:solidFill>
                <a:srgbClr val="CCCCC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rgbClr val="CCCCCC"/>
                </a:solidFill>
                <a:latin typeface="Roboto"/>
                <a:ea typeface="Roboto"/>
                <a:cs typeface="Roboto"/>
                <a:sym typeface="Roboto"/>
              </a:rPr>
              <a:t>???</a:t>
            </a:r>
            <a:endParaRPr sz="1800">
              <a:solidFill>
                <a:srgbClr val="CCCCC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rgbClr val="CCCCCC"/>
                </a:solidFill>
                <a:latin typeface="Roboto"/>
                <a:ea typeface="Roboto"/>
                <a:cs typeface="Roboto"/>
                <a:sym typeface="Roboto"/>
              </a:rPr>
              <a:t>???</a:t>
            </a:r>
            <a:endParaRPr sz="1800">
              <a:solidFill>
                <a:srgbClr val="CCCCC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20" name="Google Shape;220;p30"/>
          <p:cNvPicPr preferRelativeResize="0"/>
          <p:nvPr/>
        </p:nvPicPr>
        <p:blipFill rotWithShape="1">
          <a:blip r:embed="rId3">
            <a:alphaModFix/>
          </a:blip>
          <a:srcRect b="3902" l="0" r="0" t="0"/>
          <a:stretch/>
        </p:blipFill>
        <p:spPr>
          <a:xfrm>
            <a:off x="4094525" y="2961800"/>
            <a:ext cx="3827174" cy="1905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44800" y="771450"/>
            <a:ext cx="2037949" cy="2037949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30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r>
              <a:rPr lang="de"/>
              <a:t>/54</a:t>
            </a:r>
            <a:endParaRPr/>
          </a:p>
        </p:txBody>
      </p:sp>
      <p:sp>
        <p:nvSpPr>
          <p:cNvPr id="223" name="Google Shape;223;p30"/>
          <p:cNvSpPr txBox="1"/>
          <p:nvPr/>
        </p:nvSpPr>
        <p:spPr>
          <a:xfrm>
            <a:off x="4053425" y="4867275"/>
            <a:ext cx="4399800" cy="3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Quelle: https://www.astro.bas.bg/~petrov/keel06_files/galaxies/cmbr.html</a:t>
            </a:r>
            <a:endParaRPr sz="10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4" name="Google Shape;224;p30"/>
          <p:cNvSpPr txBox="1"/>
          <p:nvPr/>
        </p:nvSpPr>
        <p:spPr>
          <a:xfrm>
            <a:off x="4891100" y="2713025"/>
            <a:ext cx="3733500" cy="3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Quelle: Wikipedia</a:t>
            </a:r>
            <a:endParaRPr sz="10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31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Radiosignale als Tonspur</a:t>
            </a:r>
            <a:endParaRPr/>
          </a:p>
        </p:txBody>
      </p:sp>
      <p:sp>
        <p:nvSpPr>
          <p:cNvPr id="230" name="Google Shape;230;p31"/>
          <p:cNvSpPr txBox="1"/>
          <p:nvPr/>
        </p:nvSpPr>
        <p:spPr>
          <a:xfrm>
            <a:off x="404775" y="1037225"/>
            <a:ext cx="3140700" cy="368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Kosmischer Mikrowellenhintergrund</a:t>
            </a:r>
            <a:endParaRPr sz="1800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rgbClr val="CCCCCC"/>
                </a:solidFill>
                <a:latin typeface="Roboto"/>
                <a:ea typeface="Roboto"/>
                <a:cs typeface="Roboto"/>
                <a:sym typeface="Roboto"/>
              </a:rPr>
              <a:t>???</a:t>
            </a:r>
            <a:endParaRPr sz="1800">
              <a:solidFill>
                <a:srgbClr val="CCCCC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rgbClr val="CCCCCC"/>
                </a:solidFill>
                <a:latin typeface="Roboto"/>
                <a:ea typeface="Roboto"/>
                <a:cs typeface="Roboto"/>
                <a:sym typeface="Roboto"/>
              </a:rPr>
              <a:t>???</a:t>
            </a:r>
            <a:endParaRPr sz="1800">
              <a:solidFill>
                <a:srgbClr val="CCCCC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rgbClr val="CCCCCC"/>
                </a:solidFill>
                <a:latin typeface="Roboto"/>
                <a:ea typeface="Roboto"/>
                <a:cs typeface="Roboto"/>
                <a:sym typeface="Roboto"/>
              </a:rPr>
              <a:t>???</a:t>
            </a:r>
            <a:endParaRPr sz="1800">
              <a:solidFill>
                <a:srgbClr val="CCCCC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31" name="Google Shape;231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98400" y="852700"/>
            <a:ext cx="2728224" cy="153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33550" y="2571752"/>
            <a:ext cx="4028751" cy="2262422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3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r>
              <a:rPr lang="de"/>
              <a:t>/54</a:t>
            </a:r>
            <a:endParaRPr/>
          </a:p>
        </p:txBody>
      </p:sp>
      <p:sp>
        <p:nvSpPr>
          <p:cNvPr id="234" name="Google Shape;234;p31"/>
          <p:cNvSpPr txBox="1"/>
          <p:nvPr/>
        </p:nvSpPr>
        <p:spPr>
          <a:xfrm>
            <a:off x="5640925" y="2322025"/>
            <a:ext cx="1498200" cy="3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Quelle: AOES Medialab</a:t>
            </a:r>
            <a:endParaRPr sz="10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5" name="Google Shape;235;p31"/>
          <p:cNvSpPr txBox="1"/>
          <p:nvPr/>
        </p:nvSpPr>
        <p:spPr>
          <a:xfrm>
            <a:off x="5145625" y="4834175"/>
            <a:ext cx="1821900" cy="3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Quelle: Planck Collaboration</a:t>
            </a:r>
            <a:endParaRPr sz="10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4"/>
          <p:cNvSpPr txBox="1"/>
          <p:nvPr>
            <p:ph type="ctrTitle"/>
          </p:nvPr>
        </p:nvSpPr>
        <p:spPr>
          <a:xfrm>
            <a:off x="390525" y="1315025"/>
            <a:ext cx="8222100" cy="9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de" sz="3820"/>
              <a:t>Argument 1:</a:t>
            </a:r>
            <a:endParaRPr sz="3820"/>
          </a:p>
        </p:txBody>
      </p:sp>
      <p:sp>
        <p:nvSpPr>
          <p:cNvPr id="77" name="Google Shape;77;p14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r>
              <a:rPr lang="de"/>
              <a:t>/54</a:t>
            </a:r>
            <a:endParaRPr/>
          </a:p>
        </p:txBody>
      </p:sp>
      <p:sp>
        <p:nvSpPr>
          <p:cNvPr id="78" name="Google Shape;78;p14"/>
          <p:cNvSpPr txBox="1"/>
          <p:nvPr>
            <p:ph idx="1" type="subTitle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2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Radiosignale als Tonspur</a:t>
            </a:r>
            <a:endParaRPr/>
          </a:p>
        </p:txBody>
      </p:sp>
      <p:sp>
        <p:nvSpPr>
          <p:cNvPr id="241" name="Google Shape;241;p32"/>
          <p:cNvSpPr txBox="1"/>
          <p:nvPr/>
        </p:nvSpPr>
        <p:spPr>
          <a:xfrm>
            <a:off x="404775" y="1037225"/>
            <a:ext cx="2867700" cy="368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Kosmischer Mikrowellenhintergrund</a:t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???</a:t>
            </a:r>
            <a:endParaRPr sz="1800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rgbClr val="CCCCCC"/>
                </a:solidFill>
                <a:latin typeface="Roboto"/>
                <a:ea typeface="Roboto"/>
                <a:cs typeface="Roboto"/>
                <a:sym typeface="Roboto"/>
              </a:rPr>
              <a:t>???</a:t>
            </a:r>
            <a:endParaRPr sz="1800">
              <a:solidFill>
                <a:srgbClr val="CCCCC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rgbClr val="CCCCCC"/>
                </a:solidFill>
                <a:latin typeface="Roboto"/>
                <a:ea typeface="Roboto"/>
                <a:cs typeface="Roboto"/>
                <a:sym typeface="Roboto"/>
              </a:rPr>
              <a:t>???</a:t>
            </a:r>
            <a:endParaRPr sz="1800">
              <a:solidFill>
                <a:srgbClr val="CCCCC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42" name="Google Shape;242;p32" title="psr_1.mp3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84025" y="2751413"/>
            <a:ext cx="1777400" cy="177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32" title="pulsar_very_fast.mp3">
            <a:hlinkClick r:id="rId5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58925" y="2751425"/>
            <a:ext cx="1777400" cy="177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32" title="pulsar_fast.mp3">
            <a:hlinkClick r:id="rId6"/>
          </p:cNvPr>
          <p:cNvPicPr preferRelativeResize="0"/>
          <p:nvPr/>
        </p:nvPicPr>
        <p:blipFill rotWithShape="1">
          <a:blip r:embed="rId4">
            <a:alphaModFix/>
          </a:blip>
          <a:srcRect b="0" l="0" r="3568" t="0"/>
          <a:stretch/>
        </p:blipFill>
        <p:spPr>
          <a:xfrm>
            <a:off x="4193724" y="2718527"/>
            <a:ext cx="1777400" cy="1843175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p3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r>
              <a:rPr lang="de"/>
              <a:t>/54</a:t>
            </a:r>
            <a:endParaRPr/>
          </a:p>
        </p:txBody>
      </p:sp>
      <p:sp>
        <p:nvSpPr>
          <p:cNvPr id="246" name="Google Shape;246;p32"/>
          <p:cNvSpPr txBox="1"/>
          <p:nvPr/>
        </p:nvSpPr>
        <p:spPr>
          <a:xfrm>
            <a:off x="2186000" y="4695625"/>
            <a:ext cx="6178500" cy="3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Quelle: JBCA, https://www.jb.man.ac.uk/~pulsar/Education/Sounds/sounds.html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33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Radiosignale als Tonspur</a:t>
            </a:r>
            <a:endParaRPr/>
          </a:p>
        </p:txBody>
      </p:sp>
      <p:sp>
        <p:nvSpPr>
          <p:cNvPr id="252" name="Google Shape;252;p33"/>
          <p:cNvSpPr txBox="1"/>
          <p:nvPr/>
        </p:nvSpPr>
        <p:spPr>
          <a:xfrm>
            <a:off x="404775" y="1037225"/>
            <a:ext cx="2867700" cy="368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Kosmischer Mikrowellenhintergrund</a:t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Pulsare</a:t>
            </a:r>
            <a:endParaRPr sz="1800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rgbClr val="CCCCCC"/>
                </a:solidFill>
                <a:latin typeface="Roboto"/>
                <a:ea typeface="Roboto"/>
                <a:cs typeface="Roboto"/>
                <a:sym typeface="Roboto"/>
              </a:rPr>
              <a:t>???</a:t>
            </a:r>
            <a:endParaRPr sz="1800">
              <a:solidFill>
                <a:srgbClr val="CCCCC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rgbClr val="CCCCCC"/>
                </a:solidFill>
                <a:latin typeface="Roboto"/>
                <a:ea typeface="Roboto"/>
                <a:cs typeface="Roboto"/>
                <a:sym typeface="Roboto"/>
              </a:rPr>
              <a:t>???</a:t>
            </a:r>
            <a:endParaRPr sz="1800">
              <a:solidFill>
                <a:srgbClr val="CCCCC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53" name="Google Shape;253;p33" title="pulsar_fast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12475" y="2919225"/>
            <a:ext cx="4971072" cy="1941825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33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r>
              <a:rPr lang="de"/>
              <a:t>/54</a:t>
            </a:r>
            <a:endParaRPr/>
          </a:p>
        </p:txBody>
      </p:sp>
      <p:sp>
        <p:nvSpPr>
          <p:cNvPr id="255" name="Google Shape;255;p33"/>
          <p:cNvSpPr txBox="1"/>
          <p:nvPr/>
        </p:nvSpPr>
        <p:spPr>
          <a:xfrm>
            <a:off x="2965500" y="4814700"/>
            <a:ext cx="6178500" cy="3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Quelle: JBCA, https://www.jb.man.ac.uk/~pulsar/Education/Sounds/sounds.html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56" name="Google Shape;256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24875" y="771450"/>
            <a:ext cx="3448768" cy="1941825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33"/>
          <p:cNvSpPr txBox="1"/>
          <p:nvPr/>
        </p:nvSpPr>
        <p:spPr>
          <a:xfrm>
            <a:off x="3333800" y="2640675"/>
            <a:ext cx="6178500" cy="3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Quelle: NASA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34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Radiosignale als Tonspur</a:t>
            </a:r>
            <a:endParaRPr/>
          </a:p>
        </p:txBody>
      </p:sp>
      <p:sp>
        <p:nvSpPr>
          <p:cNvPr id="263" name="Google Shape;263;p34"/>
          <p:cNvSpPr txBox="1"/>
          <p:nvPr/>
        </p:nvSpPr>
        <p:spPr>
          <a:xfrm>
            <a:off x="404775" y="1037225"/>
            <a:ext cx="2867700" cy="368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Kosmischer Mikrowellenhintergrund</a:t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Pulsare</a:t>
            </a:r>
            <a:endParaRPr sz="1800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rgbClr val="CCCCCC"/>
                </a:solidFill>
                <a:latin typeface="Roboto"/>
                <a:ea typeface="Roboto"/>
                <a:cs typeface="Roboto"/>
                <a:sym typeface="Roboto"/>
              </a:rPr>
              <a:t>???</a:t>
            </a:r>
            <a:endParaRPr sz="1800">
              <a:solidFill>
                <a:srgbClr val="CCCCC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rgbClr val="CCCCCC"/>
                </a:solidFill>
                <a:latin typeface="Roboto"/>
                <a:ea typeface="Roboto"/>
                <a:cs typeface="Roboto"/>
                <a:sym typeface="Roboto"/>
              </a:rPr>
              <a:t>???</a:t>
            </a:r>
            <a:endParaRPr sz="1800">
              <a:solidFill>
                <a:srgbClr val="CCCCC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64" name="Google Shape;264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30950" y="3254450"/>
            <a:ext cx="3181050" cy="1590525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34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r>
              <a:rPr lang="de"/>
              <a:t>/54</a:t>
            </a:r>
            <a:endParaRPr/>
          </a:p>
        </p:txBody>
      </p:sp>
      <p:sp>
        <p:nvSpPr>
          <p:cNvPr id="266" name="Google Shape;266;p34"/>
          <p:cNvSpPr txBox="1"/>
          <p:nvPr/>
        </p:nvSpPr>
        <p:spPr>
          <a:xfrm>
            <a:off x="2893750" y="4760425"/>
            <a:ext cx="6178500" cy="3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Quelle: JBCA, https://www.jb.man.ac.uk/~pulsar/Education/Sounds/sounds.html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67" name="Google Shape;267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24875" y="771450"/>
            <a:ext cx="3448768" cy="1941825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34"/>
          <p:cNvSpPr txBox="1"/>
          <p:nvPr/>
        </p:nvSpPr>
        <p:spPr>
          <a:xfrm>
            <a:off x="3333800" y="2640675"/>
            <a:ext cx="6178500" cy="3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Quelle: NASA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35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Radiosignale als Tonspur</a:t>
            </a:r>
            <a:endParaRPr/>
          </a:p>
        </p:txBody>
      </p:sp>
      <p:sp>
        <p:nvSpPr>
          <p:cNvPr id="274" name="Google Shape;274;p35"/>
          <p:cNvSpPr txBox="1"/>
          <p:nvPr/>
        </p:nvSpPr>
        <p:spPr>
          <a:xfrm>
            <a:off x="404775" y="1037225"/>
            <a:ext cx="2867700" cy="368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Kosmischer Mikrowellenhintergrund</a:t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Pulsare</a:t>
            </a:r>
            <a:endParaRPr sz="1800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rgbClr val="CCCCCC"/>
                </a:solidFill>
                <a:latin typeface="Roboto"/>
                <a:ea typeface="Roboto"/>
                <a:cs typeface="Roboto"/>
                <a:sym typeface="Roboto"/>
              </a:rPr>
              <a:t>???</a:t>
            </a:r>
            <a:endParaRPr sz="1800">
              <a:solidFill>
                <a:srgbClr val="CCCCC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rgbClr val="CCCCCC"/>
                </a:solidFill>
                <a:latin typeface="Roboto"/>
                <a:ea typeface="Roboto"/>
                <a:cs typeface="Roboto"/>
                <a:sym typeface="Roboto"/>
              </a:rPr>
              <a:t>???</a:t>
            </a:r>
            <a:endParaRPr sz="1800">
              <a:solidFill>
                <a:srgbClr val="CCCCC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75" name="Google Shape;275;p35"/>
          <p:cNvPicPr preferRelativeResize="0"/>
          <p:nvPr/>
        </p:nvPicPr>
        <p:blipFill rotWithShape="1">
          <a:blip r:embed="rId3">
            <a:alphaModFix/>
          </a:blip>
          <a:srcRect b="0" l="16015" r="27092" t="0"/>
          <a:stretch/>
        </p:blipFill>
        <p:spPr>
          <a:xfrm>
            <a:off x="2693675" y="1810850"/>
            <a:ext cx="2900126" cy="2464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60775" y="998600"/>
            <a:ext cx="2567052" cy="3680400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35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r>
              <a:rPr lang="de"/>
              <a:t>/54</a:t>
            </a:r>
            <a:endParaRPr/>
          </a:p>
        </p:txBody>
      </p:sp>
      <p:sp>
        <p:nvSpPr>
          <p:cNvPr id="278" name="Google Shape;278;p35"/>
          <p:cNvSpPr txBox="1"/>
          <p:nvPr/>
        </p:nvSpPr>
        <p:spPr>
          <a:xfrm>
            <a:off x="2760400" y="4350200"/>
            <a:ext cx="2340300" cy="3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Quelle: Michael Kramer, MPIfR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79" name="Google Shape;279;p35"/>
          <p:cNvSpPr txBox="1"/>
          <p:nvPr/>
        </p:nvSpPr>
        <p:spPr>
          <a:xfrm>
            <a:off x="6221150" y="4679000"/>
            <a:ext cx="2340300" cy="3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Quelle: Michael Kramer, MPIfR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36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Radiosignale als Tonspur</a:t>
            </a:r>
            <a:endParaRPr/>
          </a:p>
        </p:txBody>
      </p:sp>
      <p:sp>
        <p:nvSpPr>
          <p:cNvPr id="285" name="Google Shape;285;p36"/>
          <p:cNvSpPr txBox="1"/>
          <p:nvPr/>
        </p:nvSpPr>
        <p:spPr>
          <a:xfrm>
            <a:off x="404775" y="1037225"/>
            <a:ext cx="2867700" cy="368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Kosmischer Mikrowellenhintergrund</a:t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Pulsare</a:t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???</a:t>
            </a:r>
            <a:endParaRPr sz="1800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rgbClr val="CCCCCC"/>
                </a:solidFill>
                <a:latin typeface="Roboto"/>
                <a:ea typeface="Roboto"/>
                <a:cs typeface="Roboto"/>
                <a:sym typeface="Roboto"/>
              </a:rPr>
              <a:t>???</a:t>
            </a:r>
            <a:endParaRPr sz="1800">
              <a:solidFill>
                <a:srgbClr val="CCCCC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86" name="Google Shape;286;p36" title="frb_short.mp3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23300" y="1684375"/>
            <a:ext cx="2496600" cy="2496600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p36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r>
              <a:rPr lang="de"/>
              <a:t>/54</a:t>
            </a:r>
            <a:endParaRPr/>
          </a:p>
        </p:txBody>
      </p:sp>
      <p:sp>
        <p:nvSpPr>
          <p:cNvPr id="288" name="Google Shape;288;p36"/>
          <p:cNvSpPr txBox="1"/>
          <p:nvPr/>
        </p:nvSpPr>
        <p:spPr>
          <a:xfrm>
            <a:off x="2186000" y="4695625"/>
            <a:ext cx="6178500" cy="3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Quelle: Casey Law, Caltech, https://www.youtube.com/watch?v=i3x0sBCQ_c8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37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Radiosignale als Tonspur</a:t>
            </a:r>
            <a:endParaRPr/>
          </a:p>
        </p:txBody>
      </p:sp>
      <p:sp>
        <p:nvSpPr>
          <p:cNvPr id="294" name="Google Shape;294;p37"/>
          <p:cNvSpPr txBox="1"/>
          <p:nvPr/>
        </p:nvSpPr>
        <p:spPr>
          <a:xfrm>
            <a:off x="404775" y="1037225"/>
            <a:ext cx="2867700" cy="368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Kosmischer Mikrowellenhintergrund</a:t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Pulsare</a:t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Fast Radio Bursts</a:t>
            </a:r>
            <a:endParaRPr sz="1800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rgbClr val="CCCCCC"/>
                </a:solidFill>
                <a:latin typeface="Roboto"/>
                <a:ea typeface="Roboto"/>
                <a:cs typeface="Roboto"/>
                <a:sym typeface="Roboto"/>
              </a:rPr>
              <a:t>???</a:t>
            </a:r>
            <a:endParaRPr sz="1800">
              <a:solidFill>
                <a:srgbClr val="CCCCC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95" name="Google Shape;295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03925" y="2984575"/>
            <a:ext cx="2727702" cy="1888174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37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r>
              <a:rPr lang="de"/>
              <a:t>/54</a:t>
            </a:r>
            <a:endParaRPr/>
          </a:p>
        </p:txBody>
      </p:sp>
      <p:sp>
        <p:nvSpPr>
          <p:cNvPr id="297" name="Google Shape;297;p37"/>
          <p:cNvSpPr txBox="1"/>
          <p:nvPr/>
        </p:nvSpPr>
        <p:spPr>
          <a:xfrm>
            <a:off x="4298950" y="4760425"/>
            <a:ext cx="3346500" cy="3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Quelle: Danielle Futselaar, (www.artsource.nl)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98" name="Google Shape;298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59925" y="714300"/>
            <a:ext cx="2524025" cy="1993975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37"/>
          <p:cNvSpPr txBox="1"/>
          <p:nvPr/>
        </p:nvSpPr>
        <p:spPr>
          <a:xfrm>
            <a:off x="4298950" y="2646950"/>
            <a:ext cx="3000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Quelle: Lorimer et al.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38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Radiosignale als Tonspur</a:t>
            </a:r>
            <a:endParaRPr/>
          </a:p>
        </p:txBody>
      </p:sp>
      <p:sp>
        <p:nvSpPr>
          <p:cNvPr id="305" name="Google Shape;305;p38"/>
          <p:cNvSpPr txBox="1"/>
          <p:nvPr/>
        </p:nvSpPr>
        <p:spPr>
          <a:xfrm>
            <a:off x="404775" y="1037225"/>
            <a:ext cx="2867700" cy="368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Kosmischer Mikrowellenhintergrund</a:t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Pulsare</a:t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Fast Radio Bursts</a:t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???</a:t>
            </a:r>
            <a:endParaRPr sz="1800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06" name="Google Shape;306;p38" title="bhmerger.mp3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56125" y="1574750"/>
            <a:ext cx="2605325" cy="2605325"/>
          </a:xfrm>
          <a:prstGeom prst="rect">
            <a:avLst/>
          </a:prstGeom>
          <a:noFill/>
          <a:ln>
            <a:noFill/>
          </a:ln>
        </p:spPr>
      </p:pic>
      <p:sp>
        <p:nvSpPr>
          <p:cNvPr id="307" name="Google Shape;307;p38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r>
              <a:rPr lang="de"/>
              <a:t>/54</a:t>
            </a:r>
            <a:endParaRPr/>
          </a:p>
        </p:txBody>
      </p:sp>
      <p:sp>
        <p:nvSpPr>
          <p:cNvPr id="308" name="Google Shape;308;p38"/>
          <p:cNvSpPr txBox="1"/>
          <p:nvPr/>
        </p:nvSpPr>
        <p:spPr>
          <a:xfrm>
            <a:off x="2965500" y="4206675"/>
            <a:ext cx="6178500" cy="3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Quelle: ???, </a:t>
            </a:r>
            <a:r>
              <a:rPr lang="de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https://www.youtube.com/watch?v=QyDcTbR-kEA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39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trike="sngStrike">
                <a:solidFill>
                  <a:srgbClr val="FF0000"/>
                </a:solidFill>
              </a:rPr>
              <a:t>Radio</a:t>
            </a:r>
            <a:r>
              <a:rPr lang="de"/>
              <a:t>s</a:t>
            </a:r>
            <a:r>
              <a:rPr lang="de"/>
              <a:t>ignale als Tonspur</a:t>
            </a:r>
            <a:endParaRPr/>
          </a:p>
        </p:txBody>
      </p:sp>
      <p:sp>
        <p:nvSpPr>
          <p:cNvPr id="314" name="Google Shape;314;p39"/>
          <p:cNvSpPr txBox="1"/>
          <p:nvPr/>
        </p:nvSpPr>
        <p:spPr>
          <a:xfrm>
            <a:off x="404775" y="1037225"/>
            <a:ext cx="2867700" cy="368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Kosmischer Mikrowellenhintergrund</a:t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Pulsare</a:t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Fast Radio Bursts</a:t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Black Hole Mergers</a:t>
            </a:r>
            <a:endParaRPr sz="1800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15" name="Google Shape;315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53350" y="702188"/>
            <a:ext cx="3960475" cy="2227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3173000"/>
            <a:ext cx="2779025" cy="1768475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39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r>
              <a:rPr lang="de"/>
              <a:t>/54</a:t>
            </a:r>
            <a:endParaRPr/>
          </a:p>
        </p:txBody>
      </p:sp>
      <p:sp>
        <p:nvSpPr>
          <p:cNvPr id="318" name="Google Shape;318;p39"/>
          <p:cNvSpPr txBox="1"/>
          <p:nvPr/>
        </p:nvSpPr>
        <p:spPr>
          <a:xfrm>
            <a:off x="5320538" y="2879875"/>
            <a:ext cx="1226100" cy="3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Quelle: Caltech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19" name="Google Shape;319;p39"/>
          <p:cNvSpPr txBox="1"/>
          <p:nvPr/>
        </p:nvSpPr>
        <p:spPr>
          <a:xfrm>
            <a:off x="4373288" y="4814700"/>
            <a:ext cx="3120600" cy="3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Quelle: LIGO Scientific Collaboration/RIT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40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trike="sngStrike">
                <a:solidFill>
                  <a:srgbClr val="FF0000"/>
                </a:solidFill>
              </a:rPr>
              <a:t>Radio</a:t>
            </a:r>
            <a:r>
              <a:rPr lang="de"/>
              <a:t>s</a:t>
            </a:r>
            <a:r>
              <a:rPr lang="de"/>
              <a:t>ignale als Tonspur</a:t>
            </a:r>
            <a:endParaRPr/>
          </a:p>
        </p:txBody>
      </p:sp>
      <p:sp>
        <p:nvSpPr>
          <p:cNvPr id="325" name="Google Shape;325;p40"/>
          <p:cNvSpPr txBox="1"/>
          <p:nvPr/>
        </p:nvSpPr>
        <p:spPr>
          <a:xfrm>
            <a:off x="404775" y="1037225"/>
            <a:ext cx="2867700" cy="368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Kosmischer Mikrowellenhintergrund</a:t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Pulsare</a:t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Fast Radio Bursts</a:t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Black Hole Mergers</a:t>
            </a:r>
            <a:endParaRPr sz="1800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26" name="Google Shape;326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22000" y="943576"/>
            <a:ext cx="2402426" cy="1808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24425" y="943575"/>
            <a:ext cx="3208971" cy="1808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22000" y="3076575"/>
            <a:ext cx="2297749" cy="1723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p4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948275" y="3041831"/>
            <a:ext cx="2402425" cy="1801818"/>
          </a:xfrm>
          <a:prstGeom prst="rect">
            <a:avLst/>
          </a:prstGeom>
          <a:noFill/>
          <a:ln>
            <a:noFill/>
          </a:ln>
        </p:spPr>
      </p:pic>
      <p:sp>
        <p:nvSpPr>
          <p:cNvPr id="330" name="Google Shape;330;p40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r>
              <a:rPr lang="de"/>
              <a:t>/54</a:t>
            </a:r>
            <a:endParaRPr/>
          </a:p>
        </p:txBody>
      </p:sp>
      <p:sp>
        <p:nvSpPr>
          <p:cNvPr id="331" name="Google Shape;331;p40"/>
          <p:cNvSpPr txBox="1"/>
          <p:nvPr/>
        </p:nvSpPr>
        <p:spPr>
          <a:xfrm>
            <a:off x="2912725" y="2713025"/>
            <a:ext cx="2916300" cy="3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Quelle: LIGO Scientific Collaboration/RIT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2" name="Google Shape;332;p40"/>
          <p:cNvSpPr txBox="1"/>
          <p:nvPr/>
        </p:nvSpPr>
        <p:spPr>
          <a:xfrm>
            <a:off x="5842050" y="2713025"/>
            <a:ext cx="2916300" cy="3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Quelle: NIKHEF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3" name="Google Shape;333;p40"/>
          <p:cNvSpPr txBox="1"/>
          <p:nvPr/>
        </p:nvSpPr>
        <p:spPr>
          <a:xfrm>
            <a:off x="5948275" y="4728025"/>
            <a:ext cx="2916300" cy="3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Quelle: David Champion, MPIfR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4" name="Google Shape;334;p40"/>
          <p:cNvSpPr txBox="1"/>
          <p:nvPr/>
        </p:nvSpPr>
        <p:spPr>
          <a:xfrm>
            <a:off x="3272475" y="4728025"/>
            <a:ext cx="2916300" cy="3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Quelle: NASA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41"/>
          <p:cNvSpPr txBox="1"/>
          <p:nvPr>
            <p:ph type="ctrTitle"/>
          </p:nvPr>
        </p:nvSpPr>
        <p:spPr>
          <a:xfrm>
            <a:off x="390525" y="1315025"/>
            <a:ext cx="8222100" cy="9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de" sz="3820"/>
              <a:t>Argument 3: Wir k</a:t>
            </a:r>
            <a:r>
              <a:rPr lang="de" sz="3820"/>
              <a:t>önnen Zeitungen in New York von Berlin aus lesen</a:t>
            </a:r>
            <a:endParaRPr sz="3820"/>
          </a:p>
        </p:txBody>
      </p:sp>
      <p:sp>
        <p:nvSpPr>
          <p:cNvPr id="340" name="Google Shape;340;p4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r>
              <a:rPr lang="de"/>
              <a:t>/54</a:t>
            </a:r>
            <a:endParaRPr/>
          </a:p>
        </p:txBody>
      </p:sp>
      <p:sp>
        <p:nvSpPr>
          <p:cNvPr id="341" name="Google Shape;341;p41"/>
          <p:cNvSpPr txBox="1"/>
          <p:nvPr>
            <p:ph idx="1" type="subTitle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5"/>
          <p:cNvSpPr txBox="1"/>
          <p:nvPr>
            <p:ph type="ctrTitle"/>
          </p:nvPr>
        </p:nvSpPr>
        <p:spPr>
          <a:xfrm>
            <a:off x="390525" y="1315025"/>
            <a:ext cx="8681700" cy="9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de" sz="3820"/>
              <a:t>Argument 1: Weil wir es können</a:t>
            </a:r>
            <a:endParaRPr sz="3820"/>
          </a:p>
        </p:txBody>
      </p:sp>
      <p:sp>
        <p:nvSpPr>
          <p:cNvPr id="84" name="Google Shape;84;p15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r>
              <a:rPr lang="de"/>
              <a:t>/54</a:t>
            </a:r>
            <a:endParaRPr/>
          </a:p>
        </p:txBody>
      </p:sp>
      <p:sp>
        <p:nvSpPr>
          <p:cNvPr id="85" name="Google Shape;85;p15"/>
          <p:cNvSpPr txBox="1"/>
          <p:nvPr>
            <p:ph idx="1" type="subTitle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42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Unsere HI Hornantenne</a:t>
            </a:r>
            <a:endParaRPr/>
          </a:p>
        </p:txBody>
      </p:sp>
      <p:pic>
        <p:nvPicPr>
          <p:cNvPr id="347" name="Google Shape;347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068250"/>
            <a:ext cx="3686175" cy="135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p42" title="WhatsApp Image 2026-06-11 at 13.57.00.jpeg"/>
          <p:cNvPicPr preferRelativeResize="0"/>
          <p:nvPr/>
        </p:nvPicPr>
        <p:blipFill rotWithShape="1">
          <a:blip r:embed="rId4">
            <a:alphaModFix/>
          </a:blip>
          <a:srcRect b="14089" l="0" r="0" t="19953"/>
          <a:stretch/>
        </p:blipFill>
        <p:spPr>
          <a:xfrm>
            <a:off x="5258425" y="1000225"/>
            <a:ext cx="2673674" cy="3818076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p4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r>
              <a:rPr lang="de"/>
              <a:t>/54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43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SKAMPI Teleskop</a:t>
            </a:r>
            <a:endParaRPr/>
          </a:p>
        </p:txBody>
      </p:sp>
      <p:pic>
        <p:nvPicPr>
          <p:cNvPr id="355" name="Google Shape;355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074175"/>
            <a:ext cx="3686175" cy="135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15600" y="1539475"/>
            <a:ext cx="4472826" cy="2681101"/>
          </a:xfrm>
          <a:prstGeom prst="rect">
            <a:avLst/>
          </a:prstGeom>
          <a:noFill/>
          <a:ln>
            <a:noFill/>
          </a:ln>
        </p:spPr>
      </p:pic>
      <p:sp>
        <p:nvSpPr>
          <p:cNvPr id="357" name="Google Shape;357;p43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r>
              <a:rPr lang="de"/>
              <a:t>/54</a:t>
            </a:r>
            <a:endParaRPr/>
          </a:p>
        </p:txBody>
      </p:sp>
      <p:sp>
        <p:nvSpPr>
          <p:cNvPr id="358" name="Google Shape;358;p43"/>
          <p:cNvSpPr txBox="1"/>
          <p:nvPr/>
        </p:nvSpPr>
        <p:spPr>
          <a:xfrm>
            <a:off x="4443325" y="4289875"/>
            <a:ext cx="2916300" cy="3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Quelle: Gundolf Wieching, MPIfR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44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Effelsberg Teleskop</a:t>
            </a:r>
            <a:endParaRPr/>
          </a:p>
        </p:txBody>
      </p:sp>
      <p:pic>
        <p:nvPicPr>
          <p:cNvPr id="364" name="Google Shape;364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061175"/>
            <a:ext cx="3743325" cy="1362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5" name="Google Shape;365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90375" y="892175"/>
            <a:ext cx="2968850" cy="3837600"/>
          </a:xfrm>
          <a:prstGeom prst="rect">
            <a:avLst/>
          </a:prstGeom>
          <a:noFill/>
          <a:ln>
            <a:noFill/>
          </a:ln>
        </p:spPr>
      </p:pic>
      <p:sp>
        <p:nvSpPr>
          <p:cNvPr id="366" name="Google Shape;366;p44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r>
              <a:rPr lang="de"/>
              <a:t>/54</a:t>
            </a:r>
            <a:endParaRPr/>
          </a:p>
        </p:txBody>
      </p:sp>
      <p:sp>
        <p:nvSpPr>
          <p:cNvPr id="367" name="Google Shape;367;p44"/>
          <p:cNvSpPr txBox="1"/>
          <p:nvPr/>
        </p:nvSpPr>
        <p:spPr>
          <a:xfrm>
            <a:off x="4927938" y="4760425"/>
            <a:ext cx="2916300" cy="3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Quelle: Wikipedia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45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FAST Teleskop</a:t>
            </a:r>
            <a:endParaRPr/>
          </a:p>
        </p:txBody>
      </p:sp>
      <p:pic>
        <p:nvPicPr>
          <p:cNvPr id="373" name="Google Shape;373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197550"/>
            <a:ext cx="3848100" cy="1152525"/>
          </a:xfrm>
          <a:prstGeom prst="rect">
            <a:avLst/>
          </a:prstGeom>
          <a:noFill/>
          <a:ln>
            <a:noFill/>
          </a:ln>
        </p:spPr>
      </p:pic>
      <p:sp>
        <p:nvSpPr>
          <p:cNvPr id="374" name="Google Shape;374;p45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r>
              <a:rPr lang="de"/>
              <a:t>/54</a:t>
            </a:r>
            <a:endParaRPr/>
          </a:p>
        </p:txBody>
      </p:sp>
      <p:sp>
        <p:nvSpPr>
          <p:cNvPr id="375" name="Google Shape;375;p45"/>
          <p:cNvSpPr txBox="1"/>
          <p:nvPr/>
        </p:nvSpPr>
        <p:spPr>
          <a:xfrm>
            <a:off x="5121813" y="4574975"/>
            <a:ext cx="2916300" cy="3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Quelle: </a:t>
            </a:r>
            <a:r>
              <a:rPr lang="de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Liu Xu/ Xinhua/ AP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76" name="Google Shape;376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31200" y="847325"/>
            <a:ext cx="3596649" cy="35966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46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Event Horizon Teleskop</a:t>
            </a:r>
            <a:endParaRPr/>
          </a:p>
        </p:txBody>
      </p:sp>
      <p:pic>
        <p:nvPicPr>
          <p:cNvPr id="382" name="Google Shape;382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76550" y="936250"/>
            <a:ext cx="3768699" cy="3768699"/>
          </a:xfrm>
          <a:prstGeom prst="rect">
            <a:avLst/>
          </a:prstGeom>
          <a:noFill/>
          <a:ln>
            <a:noFill/>
          </a:ln>
        </p:spPr>
      </p:pic>
      <p:sp>
        <p:nvSpPr>
          <p:cNvPr id="383" name="Google Shape;383;p46"/>
          <p:cNvSpPr txBox="1"/>
          <p:nvPr/>
        </p:nvSpPr>
        <p:spPr>
          <a:xfrm>
            <a:off x="5458150" y="4704950"/>
            <a:ext cx="1231500" cy="33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9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erstellt mit ChatGPT</a:t>
            </a:r>
            <a:endParaRPr sz="9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84" name="Google Shape;384;p46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r>
              <a:rPr lang="de"/>
              <a:t>/54</a:t>
            </a:r>
            <a:endParaRPr/>
          </a:p>
        </p:txBody>
      </p:sp>
      <p:pic>
        <p:nvPicPr>
          <p:cNvPr id="385" name="Google Shape;385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720" y="2354075"/>
            <a:ext cx="3954450" cy="775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47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Event Horizon Teleskop</a:t>
            </a:r>
            <a:endParaRPr/>
          </a:p>
        </p:txBody>
      </p:sp>
      <p:pic>
        <p:nvPicPr>
          <p:cNvPr id="391" name="Google Shape;391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72075" y="910200"/>
            <a:ext cx="5842399" cy="3282550"/>
          </a:xfrm>
          <a:prstGeom prst="rect">
            <a:avLst/>
          </a:prstGeom>
          <a:noFill/>
          <a:ln>
            <a:noFill/>
          </a:ln>
        </p:spPr>
      </p:pic>
      <p:sp>
        <p:nvSpPr>
          <p:cNvPr id="392" name="Google Shape;392;p47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r>
              <a:rPr lang="de"/>
              <a:t>/54</a:t>
            </a:r>
            <a:endParaRPr/>
          </a:p>
        </p:txBody>
      </p:sp>
      <p:pic>
        <p:nvPicPr>
          <p:cNvPr id="393" name="Google Shape;393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61625" y="4330750"/>
            <a:ext cx="6162675" cy="466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4" name="Google Shape;394;p4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900" y="2373801"/>
            <a:ext cx="2934900" cy="55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48"/>
          <p:cNvSpPr txBox="1"/>
          <p:nvPr>
            <p:ph type="ctrTitle"/>
          </p:nvPr>
        </p:nvSpPr>
        <p:spPr>
          <a:xfrm>
            <a:off x="390525" y="1315025"/>
            <a:ext cx="8222100" cy="9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de" sz="3820"/>
              <a:t>Argument 4: Radioastronomie ist ein hochaktives Forschungsfeld</a:t>
            </a:r>
            <a:endParaRPr sz="3820"/>
          </a:p>
        </p:txBody>
      </p:sp>
      <p:sp>
        <p:nvSpPr>
          <p:cNvPr id="400" name="Google Shape;400;p48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r>
              <a:rPr lang="de"/>
              <a:t>/54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49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Das SKA</a:t>
            </a:r>
            <a:endParaRPr/>
          </a:p>
        </p:txBody>
      </p:sp>
      <p:pic>
        <p:nvPicPr>
          <p:cNvPr id="406" name="Google Shape;406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99725" y="2897325"/>
            <a:ext cx="3365276" cy="1998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07" name="Google Shape;407;p4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99737" y="740075"/>
            <a:ext cx="3423803" cy="1947000"/>
          </a:xfrm>
          <a:prstGeom prst="rect">
            <a:avLst/>
          </a:prstGeom>
          <a:noFill/>
          <a:ln>
            <a:noFill/>
          </a:ln>
        </p:spPr>
      </p:pic>
      <p:sp>
        <p:nvSpPr>
          <p:cNvPr id="408" name="Google Shape;408;p49"/>
          <p:cNvSpPr txBox="1"/>
          <p:nvPr/>
        </p:nvSpPr>
        <p:spPr>
          <a:xfrm>
            <a:off x="6372917" y="2614657"/>
            <a:ext cx="1482900" cy="18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7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Credit: SKAO</a:t>
            </a:r>
            <a:endParaRPr sz="7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09" name="Google Shape;409;p49"/>
          <p:cNvSpPr txBox="1"/>
          <p:nvPr/>
        </p:nvSpPr>
        <p:spPr>
          <a:xfrm>
            <a:off x="6212017" y="4798370"/>
            <a:ext cx="1482900" cy="18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7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Credit: SKAO</a:t>
            </a:r>
            <a:endParaRPr sz="7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10" name="Google Shape;410;p49"/>
          <p:cNvSpPr txBox="1"/>
          <p:nvPr/>
        </p:nvSpPr>
        <p:spPr>
          <a:xfrm>
            <a:off x="290575" y="819900"/>
            <a:ext cx="4035300" cy="422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737373"/>
              </a:buClr>
              <a:buSzPts val="1800"/>
              <a:buFont typeface="Roboto"/>
              <a:buChar char="●"/>
            </a:pPr>
            <a:r>
              <a:rPr lang="de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SKA-Low (Murchison Shire, Australien)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737373"/>
              </a:buClr>
              <a:buSzPts val="1800"/>
              <a:buFont typeface="Roboto"/>
              <a:buChar char="○"/>
            </a:pPr>
            <a:r>
              <a:rPr lang="de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130000 Antennen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737373"/>
              </a:buClr>
              <a:buSzPts val="1800"/>
              <a:buFont typeface="Roboto"/>
              <a:buChar char="●"/>
            </a:pPr>
            <a:r>
              <a:rPr lang="de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SKA-Mid (Karoo, Südafrika)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737373"/>
              </a:buClr>
              <a:buSzPts val="1800"/>
              <a:buFont typeface="Roboto"/>
              <a:buChar char="○"/>
            </a:pPr>
            <a:r>
              <a:rPr lang="de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Meerkat (MK)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2" marL="1371600" rtl="0" algn="l">
              <a:spcBef>
                <a:spcPts val="0"/>
              </a:spcBef>
              <a:spcAft>
                <a:spcPts val="0"/>
              </a:spcAft>
              <a:buClr>
                <a:srgbClr val="737373"/>
              </a:buClr>
              <a:buSzPts val="1800"/>
              <a:buFont typeface="Roboto"/>
              <a:buChar char="■"/>
            </a:pPr>
            <a:r>
              <a:rPr lang="de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64 13.5m Schüsseln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737373"/>
              </a:buClr>
              <a:buSzPts val="1800"/>
              <a:buFont typeface="Roboto"/>
              <a:buChar char="○"/>
            </a:pPr>
            <a:r>
              <a:rPr lang="de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Meerkat Erweiterung (MK+)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2" marL="1371600" rtl="0" algn="l">
              <a:spcBef>
                <a:spcPts val="0"/>
              </a:spcBef>
              <a:spcAft>
                <a:spcPts val="0"/>
              </a:spcAft>
              <a:buClr>
                <a:srgbClr val="737373"/>
              </a:buClr>
              <a:buSzPts val="1800"/>
              <a:buFont typeface="Roboto"/>
              <a:buChar char="■"/>
            </a:pPr>
            <a:r>
              <a:rPr lang="de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14 15.3m Schüsseln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2" marL="1371600" rtl="0" algn="l">
              <a:spcBef>
                <a:spcPts val="0"/>
              </a:spcBef>
              <a:spcAft>
                <a:spcPts val="0"/>
              </a:spcAft>
              <a:buClr>
                <a:srgbClr val="737373"/>
              </a:buClr>
              <a:buSzPts val="1800"/>
              <a:buFont typeface="Roboto"/>
              <a:buChar char="■"/>
            </a:pPr>
            <a:r>
              <a:rPr lang="de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DZA Beteiligung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737373"/>
              </a:buClr>
              <a:buSzPts val="1800"/>
              <a:buFont typeface="Roboto"/>
              <a:buChar char="○"/>
            </a:pPr>
            <a:r>
              <a:rPr lang="de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Botsuana Teleskop (AVN)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2" marL="1371600" rtl="0" algn="l">
              <a:spcBef>
                <a:spcPts val="0"/>
              </a:spcBef>
              <a:spcAft>
                <a:spcPts val="0"/>
              </a:spcAft>
              <a:buClr>
                <a:srgbClr val="737373"/>
              </a:buClr>
              <a:buSzPts val="1800"/>
              <a:buFont typeface="Roboto"/>
              <a:buChar char="■"/>
            </a:pPr>
            <a:r>
              <a:rPr lang="de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15.3m Schüssel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2" marL="1371600" rtl="0" algn="l">
              <a:spcBef>
                <a:spcPts val="0"/>
              </a:spcBef>
              <a:spcAft>
                <a:spcPts val="0"/>
              </a:spcAft>
              <a:buClr>
                <a:srgbClr val="737373"/>
              </a:buClr>
              <a:buSzPts val="1800"/>
              <a:buFont typeface="Roboto"/>
              <a:buChar char="■"/>
            </a:pPr>
            <a:r>
              <a:rPr lang="de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DZA Teleskop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2" marL="1371600" rtl="0" algn="l">
              <a:spcBef>
                <a:spcPts val="0"/>
              </a:spcBef>
              <a:spcAft>
                <a:spcPts val="0"/>
              </a:spcAft>
              <a:buClr>
                <a:srgbClr val="737373"/>
              </a:buClr>
              <a:buSzPts val="1800"/>
              <a:buFont typeface="Roboto"/>
              <a:buChar char="■"/>
            </a:pPr>
            <a:r>
              <a:rPr lang="de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Einzigartige Interferometrie Option mit MK+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11" name="Google Shape;411;p49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r>
              <a:rPr lang="de"/>
              <a:t>/54</a:t>
            </a: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50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Das SKA</a:t>
            </a:r>
            <a:endParaRPr/>
          </a:p>
        </p:txBody>
      </p:sp>
      <p:pic>
        <p:nvPicPr>
          <p:cNvPr id="417" name="Google Shape;417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61698" y="705850"/>
            <a:ext cx="3304674" cy="4177751"/>
          </a:xfrm>
          <a:prstGeom prst="rect">
            <a:avLst/>
          </a:prstGeom>
          <a:noFill/>
          <a:ln>
            <a:noFill/>
          </a:ln>
        </p:spPr>
      </p:pic>
      <p:sp>
        <p:nvSpPr>
          <p:cNvPr id="418" name="Google Shape;418;p50"/>
          <p:cNvSpPr txBox="1"/>
          <p:nvPr/>
        </p:nvSpPr>
        <p:spPr>
          <a:xfrm>
            <a:off x="6388200" y="4816200"/>
            <a:ext cx="1185600" cy="32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7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Credit: Google Earth Pro</a:t>
            </a:r>
            <a:endParaRPr sz="7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19" name="Google Shape;419;p50"/>
          <p:cNvSpPr txBox="1"/>
          <p:nvPr/>
        </p:nvSpPr>
        <p:spPr>
          <a:xfrm>
            <a:off x="290575" y="819900"/>
            <a:ext cx="3959400" cy="37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737373"/>
              </a:buClr>
              <a:buSzPts val="1800"/>
              <a:buFont typeface="Roboto"/>
              <a:buChar char="●"/>
            </a:pPr>
            <a:r>
              <a:rPr lang="de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SKA-Low (Murchison Shire, Australien)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737373"/>
              </a:buClr>
              <a:buSzPts val="1800"/>
              <a:buFont typeface="Roboto"/>
              <a:buChar char="○"/>
            </a:pPr>
            <a:r>
              <a:rPr lang="de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130000 Antennen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737373"/>
              </a:buClr>
              <a:buSzPts val="1800"/>
              <a:buFont typeface="Roboto"/>
              <a:buChar char="●"/>
            </a:pPr>
            <a:r>
              <a:rPr lang="de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SKA-Mid (Karoo, Südafrika)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737373"/>
              </a:buClr>
              <a:buSzPts val="1800"/>
              <a:buFont typeface="Roboto"/>
              <a:buChar char="○"/>
            </a:pPr>
            <a:r>
              <a:rPr lang="de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Meerkat (MK)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2" marL="1371600" rtl="0" algn="l">
              <a:spcBef>
                <a:spcPts val="0"/>
              </a:spcBef>
              <a:spcAft>
                <a:spcPts val="0"/>
              </a:spcAft>
              <a:buClr>
                <a:srgbClr val="737373"/>
              </a:buClr>
              <a:buSzPts val="1800"/>
              <a:buFont typeface="Roboto"/>
              <a:buChar char="■"/>
            </a:pPr>
            <a:r>
              <a:rPr lang="de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64 13.5m Schüsseln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737373"/>
              </a:buClr>
              <a:buSzPts val="1800"/>
              <a:buFont typeface="Roboto"/>
              <a:buChar char="○"/>
            </a:pPr>
            <a:r>
              <a:rPr lang="de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Meerkat Erweiterung (MK+)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2" marL="1371600" rtl="0" algn="l">
              <a:spcBef>
                <a:spcPts val="0"/>
              </a:spcBef>
              <a:spcAft>
                <a:spcPts val="0"/>
              </a:spcAft>
              <a:buClr>
                <a:srgbClr val="737373"/>
              </a:buClr>
              <a:buSzPts val="1800"/>
              <a:buFont typeface="Roboto"/>
              <a:buChar char="■"/>
            </a:pPr>
            <a:r>
              <a:rPr lang="de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14 15.3m Schüsseln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2" marL="1371600" rtl="0" algn="l">
              <a:spcBef>
                <a:spcPts val="0"/>
              </a:spcBef>
              <a:spcAft>
                <a:spcPts val="0"/>
              </a:spcAft>
              <a:buClr>
                <a:srgbClr val="737373"/>
              </a:buClr>
              <a:buSzPts val="1800"/>
              <a:buFont typeface="Roboto"/>
              <a:buChar char="■"/>
            </a:pPr>
            <a:r>
              <a:rPr lang="de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DZA Beteiligung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737373"/>
              </a:buClr>
              <a:buSzPts val="1800"/>
              <a:buFont typeface="Roboto"/>
              <a:buChar char="○"/>
            </a:pPr>
            <a:r>
              <a:rPr lang="de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Botsuana Teleskop (AVN)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2" marL="1371600" rtl="0" algn="l">
              <a:spcBef>
                <a:spcPts val="0"/>
              </a:spcBef>
              <a:spcAft>
                <a:spcPts val="0"/>
              </a:spcAft>
              <a:buClr>
                <a:srgbClr val="737373"/>
              </a:buClr>
              <a:buSzPts val="1800"/>
              <a:buFont typeface="Roboto"/>
              <a:buChar char="■"/>
            </a:pPr>
            <a:r>
              <a:rPr lang="de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15.3m Schüssel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2" marL="1371600" rtl="0" algn="l">
              <a:spcBef>
                <a:spcPts val="0"/>
              </a:spcBef>
              <a:spcAft>
                <a:spcPts val="0"/>
              </a:spcAft>
              <a:buClr>
                <a:srgbClr val="737373"/>
              </a:buClr>
              <a:buSzPts val="1800"/>
              <a:buFont typeface="Roboto"/>
              <a:buChar char="■"/>
            </a:pPr>
            <a:r>
              <a:rPr lang="de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DZA Teleskop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2" marL="1371600" rtl="0" algn="l">
              <a:spcBef>
                <a:spcPts val="0"/>
              </a:spcBef>
              <a:spcAft>
                <a:spcPts val="0"/>
              </a:spcAft>
              <a:buClr>
                <a:srgbClr val="737373"/>
              </a:buClr>
              <a:buSzPts val="1800"/>
              <a:buFont typeface="Roboto"/>
              <a:buChar char="■"/>
            </a:pPr>
            <a:r>
              <a:rPr lang="de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Einzigartige Interferometrie Option mit MK+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20" name="Google Shape;420;p50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r>
              <a:rPr lang="de"/>
              <a:t>/54</a:t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51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Das SKA</a:t>
            </a:r>
            <a:endParaRPr/>
          </a:p>
        </p:txBody>
      </p:sp>
      <p:sp>
        <p:nvSpPr>
          <p:cNvPr id="426" name="Google Shape;426;p51"/>
          <p:cNvSpPr txBox="1"/>
          <p:nvPr/>
        </p:nvSpPr>
        <p:spPr>
          <a:xfrm>
            <a:off x="290575" y="819900"/>
            <a:ext cx="3959400" cy="37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737373"/>
              </a:buClr>
              <a:buSzPts val="1800"/>
              <a:buFont typeface="Roboto"/>
              <a:buChar char="●"/>
            </a:pPr>
            <a:r>
              <a:rPr lang="de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SKA-Low (Murchison Shire, Australien)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737373"/>
              </a:buClr>
              <a:buSzPts val="1800"/>
              <a:buFont typeface="Roboto"/>
              <a:buChar char="○"/>
            </a:pPr>
            <a:r>
              <a:rPr lang="de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130000 Antennen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737373"/>
              </a:buClr>
              <a:buSzPts val="1800"/>
              <a:buFont typeface="Roboto"/>
              <a:buChar char="●"/>
            </a:pPr>
            <a:r>
              <a:rPr lang="de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SKA-Mid (Karoo, Südafrika)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737373"/>
              </a:buClr>
              <a:buSzPts val="1800"/>
              <a:buFont typeface="Roboto"/>
              <a:buChar char="○"/>
            </a:pPr>
            <a:r>
              <a:rPr lang="de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Meerkat (MK)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2" marL="1371600" rtl="0" algn="l">
              <a:spcBef>
                <a:spcPts val="0"/>
              </a:spcBef>
              <a:spcAft>
                <a:spcPts val="0"/>
              </a:spcAft>
              <a:buClr>
                <a:srgbClr val="737373"/>
              </a:buClr>
              <a:buSzPts val="1800"/>
              <a:buFont typeface="Roboto"/>
              <a:buChar char="■"/>
            </a:pPr>
            <a:r>
              <a:rPr lang="de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64 13.5m Schüsseln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737373"/>
              </a:buClr>
              <a:buSzPts val="1800"/>
              <a:buFont typeface="Roboto"/>
              <a:buChar char="○"/>
            </a:pPr>
            <a:r>
              <a:rPr lang="de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Meerkat Erweiterung (MK+)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2" marL="1371600" rtl="0" algn="l">
              <a:spcBef>
                <a:spcPts val="0"/>
              </a:spcBef>
              <a:spcAft>
                <a:spcPts val="0"/>
              </a:spcAft>
              <a:buClr>
                <a:srgbClr val="737373"/>
              </a:buClr>
              <a:buSzPts val="1800"/>
              <a:buFont typeface="Roboto"/>
              <a:buChar char="■"/>
            </a:pPr>
            <a:r>
              <a:rPr lang="de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14 15.3m Schüsseln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2" marL="1371600" rtl="0" algn="l">
              <a:spcBef>
                <a:spcPts val="0"/>
              </a:spcBef>
              <a:spcAft>
                <a:spcPts val="0"/>
              </a:spcAft>
              <a:buClr>
                <a:srgbClr val="737373"/>
              </a:buClr>
              <a:buSzPts val="1800"/>
              <a:buFont typeface="Roboto"/>
              <a:buChar char="■"/>
            </a:pPr>
            <a:r>
              <a:rPr lang="de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DZA Beteiligung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737373"/>
              </a:buClr>
              <a:buSzPts val="1800"/>
              <a:buFont typeface="Roboto"/>
              <a:buChar char="○"/>
            </a:pPr>
            <a:r>
              <a:rPr lang="de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Botsuana Teleskop (AVN)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2" marL="1371600" rtl="0" algn="l">
              <a:spcBef>
                <a:spcPts val="0"/>
              </a:spcBef>
              <a:spcAft>
                <a:spcPts val="0"/>
              </a:spcAft>
              <a:buClr>
                <a:srgbClr val="737373"/>
              </a:buClr>
              <a:buSzPts val="1800"/>
              <a:buFont typeface="Roboto"/>
              <a:buChar char="■"/>
            </a:pPr>
            <a:r>
              <a:rPr lang="de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15.3m Schüssel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2" marL="1371600" rtl="0" algn="l">
              <a:spcBef>
                <a:spcPts val="0"/>
              </a:spcBef>
              <a:spcAft>
                <a:spcPts val="0"/>
              </a:spcAft>
              <a:buClr>
                <a:srgbClr val="737373"/>
              </a:buClr>
              <a:buSzPts val="1800"/>
              <a:buFont typeface="Roboto"/>
              <a:buChar char="■"/>
            </a:pPr>
            <a:r>
              <a:rPr lang="de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DZA Teleskop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2" marL="1371600" rtl="0" algn="l">
              <a:spcBef>
                <a:spcPts val="0"/>
              </a:spcBef>
              <a:spcAft>
                <a:spcPts val="0"/>
              </a:spcAft>
              <a:buClr>
                <a:srgbClr val="737373"/>
              </a:buClr>
              <a:buSzPts val="1800"/>
              <a:buFont typeface="Roboto"/>
              <a:buChar char="■"/>
            </a:pPr>
            <a:r>
              <a:rPr lang="de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Einzigartige Interferometrie Option mit MK+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427" name="Google Shape;427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62200" y="686325"/>
            <a:ext cx="3523625" cy="4219650"/>
          </a:xfrm>
          <a:prstGeom prst="rect">
            <a:avLst/>
          </a:prstGeom>
          <a:noFill/>
          <a:ln>
            <a:noFill/>
          </a:ln>
        </p:spPr>
      </p:pic>
      <p:sp>
        <p:nvSpPr>
          <p:cNvPr id="428" name="Google Shape;428;p5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r>
              <a:rPr lang="de"/>
              <a:t>/54</a:t>
            </a:r>
            <a:endParaRPr/>
          </a:p>
        </p:txBody>
      </p:sp>
      <p:sp>
        <p:nvSpPr>
          <p:cNvPr id="429" name="Google Shape;429;p51"/>
          <p:cNvSpPr txBox="1"/>
          <p:nvPr/>
        </p:nvSpPr>
        <p:spPr>
          <a:xfrm>
            <a:off x="6388200" y="4816200"/>
            <a:ext cx="1185600" cy="32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7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Credit: SKAO</a:t>
            </a:r>
            <a:endParaRPr sz="7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6"/>
          <p:cNvSpPr txBox="1"/>
          <p:nvPr>
            <p:ph type="ctrTitle"/>
          </p:nvPr>
        </p:nvSpPr>
        <p:spPr>
          <a:xfrm>
            <a:off x="390525" y="1315025"/>
            <a:ext cx="8681700" cy="9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de" sz="3820"/>
              <a:t>Argument 1: Weil wir es</a:t>
            </a:r>
            <a:r>
              <a:rPr lang="de" sz="1600"/>
              <a:t> (von der Erde aus) </a:t>
            </a:r>
            <a:r>
              <a:rPr lang="de" sz="3820"/>
              <a:t>können</a:t>
            </a:r>
            <a:endParaRPr sz="3820"/>
          </a:p>
        </p:txBody>
      </p:sp>
      <p:sp>
        <p:nvSpPr>
          <p:cNvPr id="91" name="Google Shape;91;p16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r>
              <a:rPr lang="de"/>
              <a:t>/54</a:t>
            </a:r>
            <a:endParaRPr/>
          </a:p>
        </p:txBody>
      </p:sp>
      <p:sp>
        <p:nvSpPr>
          <p:cNvPr id="92" name="Google Shape;92;p16"/>
          <p:cNvSpPr txBox="1"/>
          <p:nvPr>
            <p:ph idx="1" type="subTitle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52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Das SKA</a:t>
            </a:r>
            <a:endParaRPr/>
          </a:p>
        </p:txBody>
      </p:sp>
      <p:sp>
        <p:nvSpPr>
          <p:cNvPr id="435" name="Google Shape;435;p52"/>
          <p:cNvSpPr txBox="1"/>
          <p:nvPr/>
        </p:nvSpPr>
        <p:spPr>
          <a:xfrm>
            <a:off x="290575" y="819900"/>
            <a:ext cx="3959400" cy="37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737373"/>
              </a:buClr>
              <a:buSzPts val="1800"/>
              <a:buFont typeface="Roboto"/>
              <a:buChar char="●"/>
            </a:pPr>
            <a:r>
              <a:rPr lang="de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SKA-Low (Murchison Shire, Australien)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737373"/>
              </a:buClr>
              <a:buSzPts val="1800"/>
              <a:buFont typeface="Roboto"/>
              <a:buChar char="○"/>
            </a:pPr>
            <a:r>
              <a:rPr lang="de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130000 Antennen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737373"/>
              </a:buClr>
              <a:buSzPts val="1800"/>
              <a:buFont typeface="Roboto"/>
              <a:buChar char="●"/>
            </a:pPr>
            <a:r>
              <a:rPr lang="de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SKA-Mid (Karoo, Südafrika)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737373"/>
              </a:buClr>
              <a:buSzPts val="1800"/>
              <a:buFont typeface="Roboto"/>
              <a:buChar char="○"/>
            </a:pPr>
            <a:r>
              <a:rPr lang="de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Meerkat (MK)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2" marL="1371600" rtl="0" algn="l">
              <a:spcBef>
                <a:spcPts val="0"/>
              </a:spcBef>
              <a:spcAft>
                <a:spcPts val="0"/>
              </a:spcAft>
              <a:buClr>
                <a:srgbClr val="737373"/>
              </a:buClr>
              <a:buSzPts val="1800"/>
              <a:buFont typeface="Roboto"/>
              <a:buChar char="■"/>
            </a:pPr>
            <a:r>
              <a:rPr lang="de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64 13.5m Schüsseln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737373"/>
              </a:buClr>
              <a:buSzPts val="1800"/>
              <a:buFont typeface="Roboto"/>
              <a:buChar char="○"/>
            </a:pPr>
            <a:r>
              <a:rPr lang="de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Meerkat Erweiterung (MK+)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2" marL="1371600" rtl="0" algn="l">
              <a:spcBef>
                <a:spcPts val="0"/>
              </a:spcBef>
              <a:spcAft>
                <a:spcPts val="0"/>
              </a:spcAft>
              <a:buClr>
                <a:srgbClr val="737373"/>
              </a:buClr>
              <a:buSzPts val="1800"/>
              <a:buFont typeface="Roboto"/>
              <a:buChar char="■"/>
            </a:pPr>
            <a:r>
              <a:rPr lang="de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14 15.3m Schüsseln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2" marL="1371600" rtl="0" algn="l">
              <a:spcBef>
                <a:spcPts val="0"/>
              </a:spcBef>
              <a:spcAft>
                <a:spcPts val="0"/>
              </a:spcAft>
              <a:buClr>
                <a:srgbClr val="737373"/>
              </a:buClr>
              <a:buSzPts val="1800"/>
              <a:buFont typeface="Roboto"/>
              <a:buChar char="■"/>
            </a:pPr>
            <a:r>
              <a:rPr lang="de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DZA Beteiligung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737373"/>
              </a:buClr>
              <a:buSzPts val="1800"/>
              <a:buFont typeface="Roboto"/>
              <a:buChar char="○"/>
            </a:pPr>
            <a:r>
              <a:rPr lang="de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Botsuana Teleskop (AVN)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2" marL="1371600" rtl="0" algn="l">
              <a:spcBef>
                <a:spcPts val="0"/>
              </a:spcBef>
              <a:spcAft>
                <a:spcPts val="0"/>
              </a:spcAft>
              <a:buClr>
                <a:srgbClr val="737373"/>
              </a:buClr>
              <a:buSzPts val="1800"/>
              <a:buFont typeface="Roboto"/>
              <a:buChar char="■"/>
            </a:pPr>
            <a:r>
              <a:rPr lang="de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15.3m Schüssel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2" marL="1371600" rtl="0" algn="l">
              <a:spcBef>
                <a:spcPts val="0"/>
              </a:spcBef>
              <a:spcAft>
                <a:spcPts val="0"/>
              </a:spcAft>
              <a:buClr>
                <a:srgbClr val="737373"/>
              </a:buClr>
              <a:buSzPts val="1800"/>
              <a:buFont typeface="Roboto"/>
              <a:buChar char="■"/>
            </a:pPr>
            <a:r>
              <a:rPr lang="de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DZA Teleskop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2" marL="1371600" rtl="0" algn="l">
              <a:spcBef>
                <a:spcPts val="0"/>
              </a:spcBef>
              <a:spcAft>
                <a:spcPts val="0"/>
              </a:spcAft>
              <a:buClr>
                <a:srgbClr val="737373"/>
              </a:buClr>
              <a:buSzPts val="1800"/>
              <a:buFont typeface="Roboto"/>
              <a:buChar char="■"/>
            </a:pPr>
            <a:r>
              <a:rPr lang="de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Einzigartige Interferometrie Option mit MK+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36" name="Google Shape;436;p5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r>
              <a:rPr lang="de"/>
              <a:t>/54</a:t>
            </a:r>
            <a:endParaRPr/>
          </a:p>
        </p:txBody>
      </p:sp>
      <p:sp>
        <p:nvSpPr>
          <p:cNvPr id="437" name="Google Shape;437;p52"/>
          <p:cNvSpPr txBox="1"/>
          <p:nvPr/>
        </p:nvSpPr>
        <p:spPr>
          <a:xfrm>
            <a:off x="6034625" y="4015500"/>
            <a:ext cx="1185600" cy="32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7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Credit: SKAO</a:t>
            </a:r>
            <a:endParaRPr sz="7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438" name="Google Shape;438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05375" y="1497448"/>
            <a:ext cx="4475175" cy="25180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53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Das </a:t>
            </a:r>
            <a:r>
              <a:rPr lang="de"/>
              <a:t>Deep Synoptic Array</a:t>
            </a:r>
            <a:endParaRPr/>
          </a:p>
        </p:txBody>
      </p:sp>
      <p:pic>
        <p:nvPicPr>
          <p:cNvPr id="444" name="Google Shape;444;p53" title="dsa200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99925" y="981875"/>
            <a:ext cx="4154123" cy="1648524"/>
          </a:xfrm>
          <a:prstGeom prst="rect">
            <a:avLst/>
          </a:prstGeom>
          <a:noFill/>
          <a:ln>
            <a:noFill/>
          </a:ln>
        </p:spPr>
      </p:pic>
      <p:sp>
        <p:nvSpPr>
          <p:cNvPr id="445" name="Google Shape;445;p53"/>
          <p:cNvSpPr txBox="1"/>
          <p:nvPr/>
        </p:nvSpPr>
        <p:spPr>
          <a:xfrm>
            <a:off x="266525" y="921150"/>
            <a:ext cx="3871800" cy="377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737373"/>
              </a:buClr>
              <a:buSzPts val="1800"/>
              <a:buFont typeface="Roboto"/>
              <a:buChar char="●"/>
            </a:pPr>
            <a:r>
              <a:rPr lang="de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DSA (Nevada, USA)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737373"/>
              </a:buClr>
              <a:buSzPts val="1800"/>
              <a:buFont typeface="Roboto"/>
              <a:buChar char="○"/>
            </a:pPr>
            <a:r>
              <a:rPr lang="de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1650 6.2 m Schüsseln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737373"/>
              </a:buClr>
              <a:buSzPts val="1800"/>
              <a:buFont typeface="Roboto"/>
              <a:buChar char="○"/>
            </a:pPr>
            <a:r>
              <a:rPr lang="de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Gemeinsames Projekt von Caltech und DZA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737373"/>
              </a:buClr>
              <a:buSzPts val="1800"/>
              <a:buFont typeface="Roboto"/>
              <a:buChar char="●"/>
            </a:pPr>
            <a:r>
              <a:rPr lang="de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Lausitz Projekt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737373"/>
              </a:buClr>
              <a:buSzPts val="1800"/>
              <a:buFont typeface="Roboto"/>
              <a:buChar char="○"/>
            </a:pPr>
            <a:r>
              <a:rPr lang="de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8 Teleskope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737373"/>
              </a:buClr>
              <a:buSzPts val="1800"/>
              <a:buFont typeface="Roboto"/>
              <a:buChar char="○"/>
            </a:pPr>
            <a:r>
              <a:rPr lang="de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Testarray für DSA2000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446" name="Google Shape;446;p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99817" y="3073279"/>
            <a:ext cx="1482866" cy="1654625"/>
          </a:xfrm>
          <a:prstGeom prst="rect">
            <a:avLst/>
          </a:prstGeom>
          <a:noFill/>
          <a:ln>
            <a:noFill/>
          </a:ln>
        </p:spPr>
      </p:pic>
      <p:sp>
        <p:nvSpPr>
          <p:cNvPr id="447" name="Google Shape;447;p53"/>
          <p:cNvSpPr txBox="1"/>
          <p:nvPr/>
        </p:nvSpPr>
        <p:spPr>
          <a:xfrm>
            <a:off x="6078355" y="2592995"/>
            <a:ext cx="1482900" cy="18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7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Credit: DSA2000</a:t>
            </a:r>
            <a:endParaRPr sz="7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48" name="Google Shape;448;p53"/>
          <p:cNvSpPr txBox="1"/>
          <p:nvPr/>
        </p:nvSpPr>
        <p:spPr>
          <a:xfrm>
            <a:off x="5780817" y="4667920"/>
            <a:ext cx="1482900" cy="18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7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Credit: Michael Rugel, DSA2000</a:t>
            </a:r>
            <a:endParaRPr sz="7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49" name="Google Shape;449;p53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r>
              <a:rPr lang="de"/>
              <a:t>/54</a:t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54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Das </a:t>
            </a:r>
            <a:r>
              <a:rPr lang="de"/>
              <a:t>Deep Synoptic Array</a:t>
            </a:r>
            <a:endParaRPr/>
          </a:p>
        </p:txBody>
      </p:sp>
      <p:pic>
        <p:nvPicPr>
          <p:cNvPr id="455" name="Google Shape;455;p54" title="dsa200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99925" y="981875"/>
            <a:ext cx="4154123" cy="1648524"/>
          </a:xfrm>
          <a:prstGeom prst="rect">
            <a:avLst/>
          </a:prstGeom>
          <a:noFill/>
          <a:ln>
            <a:noFill/>
          </a:ln>
        </p:spPr>
      </p:pic>
      <p:sp>
        <p:nvSpPr>
          <p:cNvPr id="456" name="Google Shape;456;p54"/>
          <p:cNvSpPr txBox="1"/>
          <p:nvPr/>
        </p:nvSpPr>
        <p:spPr>
          <a:xfrm>
            <a:off x="266525" y="921150"/>
            <a:ext cx="3871800" cy="377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737373"/>
              </a:buClr>
              <a:buSzPts val="1800"/>
              <a:buFont typeface="Roboto"/>
              <a:buChar char="●"/>
            </a:pPr>
            <a:r>
              <a:rPr lang="de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DSA (Nevada, USA)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737373"/>
              </a:buClr>
              <a:buSzPts val="1800"/>
              <a:buFont typeface="Roboto"/>
              <a:buChar char="○"/>
            </a:pPr>
            <a:r>
              <a:rPr lang="de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1650 6.2 m Schüsseln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737373"/>
              </a:buClr>
              <a:buSzPts val="1800"/>
              <a:buFont typeface="Roboto"/>
              <a:buChar char="○"/>
            </a:pPr>
            <a:r>
              <a:rPr lang="de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Gemeinsames Projekt von Caltech und DZA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737373"/>
              </a:buClr>
              <a:buSzPts val="1800"/>
              <a:buFont typeface="Roboto"/>
              <a:buChar char="●"/>
            </a:pPr>
            <a:r>
              <a:rPr lang="de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Lausitz Projekt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737373"/>
              </a:buClr>
              <a:buSzPts val="1800"/>
              <a:buFont typeface="Roboto"/>
              <a:buChar char="○"/>
            </a:pPr>
            <a:r>
              <a:rPr lang="de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8 Teleskope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737373"/>
              </a:buClr>
              <a:buSzPts val="1800"/>
              <a:buFont typeface="Roboto"/>
              <a:buChar char="○"/>
            </a:pPr>
            <a:r>
              <a:rPr lang="de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Testarray für DSA2000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57" name="Google Shape;457;p54"/>
          <p:cNvSpPr txBox="1"/>
          <p:nvPr/>
        </p:nvSpPr>
        <p:spPr>
          <a:xfrm>
            <a:off x="6078355" y="2592995"/>
            <a:ext cx="1482900" cy="18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7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Credit: DSA2000</a:t>
            </a:r>
            <a:endParaRPr sz="7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58" name="Google Shape;458;p54"/>
          <p:cNvSpPr txBox="1"/>
          <p:nvPr/>
        </p:nvSpPr>
        <p:spPr>
          <a:xfrm>
            <a:off x="5780817" y="4667920"/>
            <a:ext cx="1482900" cy="18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7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Credit: Michael Rugel, DSA2000</a:t>
            </a:r>
            <a:endParaRPr sz="7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459" name="Google Shape;459;p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99817" y="3073279"/>
            <a:ext cx="1482866" cy="1654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0" name="Google Shape;460;p5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03882" y="3237413"/>
            <a:ext cx="107561" cy="15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1" name="Google Shape;461;p5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32997" y="3029772"/>
            <a:ext cx="373640" cy="5555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2" name="Google Shape;462;p5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93180" y="3081515"/>
            <a:ext cx="259624" cy="3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3" name="Google Shape;463;p5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76175" y="3161137"/>
            <a:ext cx="276443" cy="41100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4" name="Google Shape;464;p5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08896" y="2735425"/>
            <a:ext cx="782834" cy="116389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5" name="Google Shape;465;p5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35868" y="3168535"/>
            <a:ext cx="967906" cy="1439055"/>
          </a:xfrm>
          <a:prstGeom prst="rect">
            <a:avLst/>
          </a:prstGeom>
          <a:noFill/>
          <a:ln>
            <a:noFill/>
          </a:ln>
        </p:spPr>
      </p:pic>
      <p:sp>
        <p:nvSpPr>
          <p:cNvPr id="466" name="Google Shape;466;p54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r>
              <a:rPr lang="de"/>
              <a:t>/54</a:t>
            </a: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0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55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Das Deep Synoptic Array</a:t>
            </a:r>
            <a:endParaRPr/>
          </a:p>
        </p:txBody>
      </p:sp>
      <p:sp>
        <p:nvSpPr>
          <p:cNvPr id="472" name="Google Shape;472;p55"/>
          <p:cNvSpPr txBox="1"/>
          <p:nvPr/>
        </p:nvSpPr>
        <p:spPr>
          <a:xfrm>
            <a:off x="266525" y="921150"/>
            <a:ext cx="3871800" cy="377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737373"/>
              </a:buClr>
              <a:buSzPts val="1800"/>
              <a:buFont typeface="Roboto"/>
              <a:buChar char="●"/>
            </a:pPr>
            <a:r>
              <a:rPr lang="de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DSA (Nevada, USA)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737373"/>
              </a:buClr>
              <a:buSzPts val="1800"/>
              <a:buFont typeface="Roboto"/>
              <a:buChar char="○"/>
            </a:pPr>
            <a:r>
              <a:rPr lang="de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1650 6.2 m Schüsseln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737373"/>
              </a:buClr>
              <a:buSzPts val="1800"/>
              <a:buFont typeface="Roboto"/>
              <a:buChar char="○"/>
            </a:pPr>
            <a:r>
              <a:rPr lang="de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Gemeinsames Projekt von Caltech und DZA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737373"/>
              </a:buClr>
              <a:buSzPts val="1800"/>
              <a:buFont typeface="Roboto"/>
              <a:buChar char="●"/>
            </a:pPr>
            <a:r>
              <a:rPr lang="de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Lausitz Projekt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737373"/>
              </a:buClr>
              <a:buSzPts val="1800"/>
              <a:buFont typeface="Roboto"/>
              <a:buChar char="○"/>
            </a:pPr>
            <a:r>
              <a:rPr lang="de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8 Teleskope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737373"/>
              </a:buClr>
              <a:buSzPts val="1800"/>
              <a:buFont typeface="Roboto"/>
              <a:buChar char="○"/>
            </a:pPr>
            <a:r>
              <a:rPr lang="de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Testarray für DSA2000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473" name="Google Shape;473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85100" y="1421275"/>
            <a:ext cx="3738450" cy="2727174"/>
          </a:xfrm>
          <a:prstGeom prst="rect">
            <a:avLst/>
          </a:prstGeom>
          <a:noFill/>
          <a:ln>
            <a:noFill/>
          </a:ln>
        </p:spPr>
      </p:pic>
      <p:sp>
        <p:nvSpPr>
          <p:cNvPr id="474" name="Google Shape;474;p55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r>
              <a:rPr lang="de"/>
              <a:t>/54</a:t>
            </a:r>
            <a:endParaRPr/>
          </a:p>
        </p:txBody>
      </p:sp>
      <p:sp>
        <p:nvSpPr>
          <p:cNvPr id="475" name="Google Shape;475;p55"/>
          <p:cNvSpPr txBox="1"/>
          <p:nvPr/>
        </p:nvSpPr>
        <p:spPr>
          <a:xfrm>
            <a:off x="5980705" y="4237445"/>
            <a:ext cx="1482900" cy="18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7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Credit: DSA2000</a:t>
            </a:r>
            <a:endParaRPr sz="7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56"/>
          <p:cNvSpPr txBox="1"/>
          <p:nvPr>
            <p:ph type="ctrTitle"/>
          </p:nvPr>
        </p:nvSpPr>
        <p:spPr>
          <a:xfrm>
            <a:off x="390525" y="1315025"/>
            <a:ext cx="8222100" cy="9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de" sz="3820"/>
              <a:t>Argument 5: Wir k</a:t>
            </a:r>
            <a:r>
              <a:rPr lang="de" sz="3820"/>
              <a:t>önnten nur noch Radioastronomie lehren</a:t>
            </a:r>
            <a:endParaRPr sz="3820"/>
          </a:p>
        </p:txBody>
      </p:sp>
      <p:sp>
        <p:nvSpPr>
          <p:cNvPr id="481" name="Google Shape;481;p56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r>
              <a:rPr lang="de"/>
              <a:t>/54</a:t>
            </a:r>
            <a:endParaRPr/>
          </a:p>
        </p:txBody>
      </p:sp>
      <p:sp>
        <p:nvSpPr>
          <p:cNvPr id="482" name="Google Shape;482;p56"/>
          <p:cNvSpPr txBox="1"/>
          <p:nvPr>
            <p:ph idx="1" type="subTitle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57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Anwendungen f</a:t>
            </a:r>
            <a:r>
              <a:rPr lang="de"/>
              <a:t>ür die Lehre (nicht abschließende Liste)</a:t>
            </a:r>
            <a:endParaRPr/>
          </a:p>
        </p:txBody>
      </p:sp>
      <p:sp>
        <p:nvSpPr>
          <p:cNvPr id="488" name="Google Shape;488;p57"/>
          <p:cNvSpPr txBox="1"/>
          <p:nvPr/>
        </p:nvSpPr>
        <p:spPr>
          <a:xfrm>
            <a:off x="293575" y="692475"/>
            <a:ext cx="3700200" cy="41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600"/>
              <a:buFont typeface="Roboto"/>
              <a:buChar char="●"/>
            </a:pPr>
            <a:r>
              <a:rPr lang="de" sz="160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Physik:</a:t>
            </a:r>
            <a:endParaRPr sz="1600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600"/>
              <a:buFont typeface="Roboto"/>
              <a:buChar char="○"/>
            </a:pPr>
            <a:r>
              <a:rPr lang="de" sz="160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Dopplereffekt</a:t>
            </a:r>
            <a:endParaRPr sz="1600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600"/>
              <a:buFont typeface="Roboto"/>
              <a:buChar char="○"/>
            </a:pPr>
            <a:r>
              <a:rPr lang="de" sz="160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Relativität</a:t>
            </a:r>
            <a:endParaRPr sz="1600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600"/>
              <a:buFont typeface="Roboto"/>
              <a:buChar char="○"/>
            </a:pPr>
            <a:r>
              <a:rPr lang="de" sz="160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Thermodynamik</a:t>
            </a:r>
            <a:endParaRPr sz="1600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600"/>
              <a:buFont typeface="Roboto"/>
              <a:buChar char="○"/>
            </a:pPr>
            <a:r>
              <a:rPr lang="de" sz="160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Elektronik</a:t>
            </a:r>
            <a:endParaRPr sz="1600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600"/>
              <a:buFont typeface="Roboto"/>
              <a:buChar char="●"/>
            </a:pPr>
            <a:r>
              <a:rPr lang="de" sz="1600">
                <a:solidFill>
                  <a:srgbClr val="CCCCCC"/>
                </a:solidFill>
                <a:latin typeface="Roboto"/>
                <a:ea typeface="Roboto"/>
                <a:cs typeface="Roboto"/>
                <a:sym typeface="Roboto"/>
              </a:rPr>
              <a:t>Informatik:</a:t>
            </a:r>
            <a:endParaRPr sz="1600">
              <a:solidFill>
                <a:srgbClr val="CCCCC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600"/>
              <a:buFont typeface="Roboto"/>
              <a:buChar char="○"/>
            </a:pPr>
            <a:r>
              <a:rPr lang="de" sz="1600">
                <a:solidFill>
                  <a:srgbClr val="CCCCCC"/>
                </a:solidFill>
                <a:latin typeface="Roboto"/>
                <a:ea typeface="Roboto"/>
                <a:cs typeface="Roboto"/>
                <a:sym typeface="Roboto"/>
              </a:rPr>
              <a:t>Signalverarbeitung</a:t>
            </a:r>
            <a:endParaRPr sz="1600">
              <a:solidFill>
                <a:srgbClr val="CCCCC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600"/>
              <a:buFont typeface="Roboto"/>
              <a:buChar char="○"/>
            </a:pPr>
            <a:r>
              <a:rPr lang="de" sz="1600">
                <a:solidFill>
                  <a:srgbClr val="CCCCCC"/>
                </a:solidFill>
                <a:latin typeface="Roboto"/>
                <a:ea typeface="Roboto"/>
                <a:cs typeface="Roboto"/>
                <a:sym typeface="Roboto"/>
              </a:rPr>
              <a:t>Bildrekonstruktion</a:t>
            </a:r>
            <a:endParaRPr sz="1600">
              <a:solidFill>
                <a:srgbClr val="CCCCC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600"/>
              <a:buFont typeface="Roboto"/>
              <a:buChar char="○"/>
            </a:pPr>
            <a:r>
              <a:rPr lang="de" sz="1600">
                <a:solidFill>
                  <a:srgbClr val="CCCCCC"/>
                </a:solidFill>
                <a:latin typeface="Roboto"/>
                <a:ea typeface="Roboto"/>
                <a:cs typeface="Roboto"/>
                <a:sym typeface="Roboto"/>
              </a:rPr>
              <a:t>Big data</a:t>
            </a:r>
            <a:endParaRPr sz="1600">
              <a:solidFill>
                <a:srgbClr val="CCCCC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600"/>
              <a:buFont typeface="Roboto"/>
              <a:buChar char="○"/>
            </a:pPr>
            <a:r>
              <a:rPr lang="de" sz="1600">
                <a:solidFill>
                  <a:srgbClr val="CCCCCC"/>
                </a:solidFill>
                <a:latin typeface="Roboto"/>
                <a:ea typeface="Roboto"/>
                <a:cs typeface="Roboto"/>
                <a:sym typeface="Roboto"/>
              </a:rPr>
              <a:t>KI</a:t>
            </a:r>
            <a:endParaRPr sz="1600">
              <a:solidFill>
                <a:srgbClr val="CCCCC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600"/>
              <a:buFont typeface="Roboto"/>
              <a:buChar char="●"/>
            </a:pPr>
            <a:r>
              <a:rPr lang="de" sz="1600">
                <a:solidFill>
                  <a:srgbClr val="CCCCCC"/>
                </a:solidFill>
                <a:latin typeface="Roboto"/>
                <a:ea typeface="Roboto"/>
                <a:cs typeface="Roboto"/>
                <a:sym typeface="Roboto"/>
              </a:rPr>
              <a:t>Mathematik:</a:t>
            </a:r>
            <a:endParaRPr sz="1600">
              <a:solidFill>
                <a:srgbClr val="CCCCC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600"/>
              <a:buFont typeface="Roboto"/>
              <a:buChar char="○"/>
            </a:pPr>
            <a:r>
              <a:rPr lang="de" sz="1600">
                <a:solidFill>
                  <a:srgbClr val="CCCCCC"/>
                </a:solidFill>
                <a:latin typeface="Roboto"/>
                <a:ea typeface="Roboto"/>
                <a:cs typeface="Roboto"/>
                <a:sym typeface="Roboto"/>
              </a:rPr>
              <a:t>Fourier Transformationen</a:t>
            </a:r>
            <a:endParaRPr sz="1600">
              <a:solidFill>
                <a:srgbClr val="CCCCC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600"/>
              <a:buFont typeface="Roboto"/>
              <a:buChar char="○"/>
            </a:pPr>
            <a:r>
              <a:rPr lang="de" sz="1600">
                <a:solidFill>
                  <a:srgbClr val="CCCCCC"/>
                </a:solidFill>
                <a:latin typeface="Roboto"/>
                <a:ea typeface="Roboto"/>
                <a:cs typeface="Roboto"/>
                <a:sym typeface="Roboto"/>
              </a:rPr>
              <a:t>Statistik</a:t>
            </a:r>
            <a:endParaRPr sz="1600">
              <a:solidFill>
                <a:srgbClr val="CCCCC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600"/>
              <a:buFont typeface="Roboto"/>
              <a:buChar char="○"/>
            </a:pPr>
            <a:r>
              <a:rPr lang="de" sz="1600">
                <a:solidFill>
                  <a:srgbClr val="CCCCCC"/>
                </a:solidFill>
                <a:latin typeface="Roboto"/>
                <a:ea typeface="Roboto"/>
                <a:cs typeface="Roboto"/>
                <a:sym typeface="Roboto"/>
              </a:rPr>
              <a:t>Modellierung</a:t>
            </a:r>
            <a:endParaRPr sz="1600">
              <a:solidFill>
                <a:srgbClr val="CCCCC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600"/>
              <a:buFont typeface="Roboto"/>
              <a:buChar char="○"/>
            </a:pPr>
            <a:r>
              <a:rPr lang="de" sz="1600">
                <a:solidFill>
                  <a:srgbClr val="CCCCCC"/>
                </a:solidFill>
                <a:latin typeface="Roboto"/>
                <a:ea typeface="Roboto"/>
                <a:cs typeface="Roboto"/>
                <a:sym typeface="Roboto"/>
              </a:rPr>
              <a:t>Geometrie, Koordinaten Transformationen</a:t>
            </a:r>
            <a:endParaRPr sz="1600">
              <a:solidFill>
                <a:srgbClr val="CCCCC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489" name="Google Shape;489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76275" y="762125"/>
            <a:ext cx="2673341" cy="1503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0" name="Google Shape;490;p5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93775" y="2571750"/>
            <a:ext cx="2169950" cy="1809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91" name="Google Shape;491;p5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40950" y="762124"/>
            <a:ext cx="2506125" cy="1503728"/>
          </a:xfrm>
          <a:prstGeom prst="rect">
            <a:avLst/>
          </a:prstGeom>
          <a:noFill/>
          <a:ln>
            <a:noFill/>
          </a:ln>
        </p:spPr>
      </p:pic>
      <p:pic>
        <p:nvPicPr>
          <p:cNvPr id="492" name="Google Shape;492;p5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296375" y="2571751"/>
            <a:ext cx="2506127" cy="1743740"/>
          </a:xfrm>
          <a:prstGeom prst="rect">
            <a:avLst/>
          </a:prstGeom>
          <a:noFill/>
          <a:ln>
            <a:noFill/>
          </a:ln>
        </p:spPr>
      </p:pic>
      <p:sp>
        <p:nvSpPr>
          <p:cNvPr id="493" name="Google Shape;493;p57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r>
              <a:rPr lang="de"/>
              <a:t>/54</a:t>
            </a:r>
            <a:endParaRPr/>
          </a:p>
        </p:txBody>
      </p:sp>
      <p:sp>
        <p:nvSpPr>
          <p:cNvPr id="494" name="Google Shape;494;p57"/>
          <p:cNvSpPr txBox="1"/>
          <p:nvPr/>
        </p:nvSpPr>
        <p:spPr>
          <a:xfrm>
            <a:off x="6484175" y="4353675"/>
            <a:ext cx="1711200" cy="22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Quelle: MPIfR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58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Anwendungen für die Lehre </a:t>
            </a:r>
            <a:r>
              <a:rPr lang="de"/>
              <a:t>(nicht abschließende Liste)</a:t>
            </a:r>
            <a:endParaRPr/>
          </a:p>
        </p:txBody>
      </p:sp>
      <p:sp>
        <p:nvSpPr>
          <p:cNvPr id="500" name="Google Shape;500;p58"/>
          <p:cNvSpPr txBox="1"/>
          <p:nvPr/>
        </p:nvSpPr>
        <p:spPr>
          <a:xfrm>
            <a:off x="293575" y="692475"/>
            <a:ext cx="3700200" cy="41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Roboto"/>
              <a:buChar char="●"/>
            </a:pPr>
            <a:r>
              <a:rPr lang="de" sz="16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Physik:</a:t>
            </a:r>
            <a:endParaRPr sz="16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Roboto"/>
              <a:buChar char="○"/>
            </a:pPr>
            <a:r>
              <a:rPr lang="de" sz="16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Dopplereffekt</a:t>
            </a:r>
            <a:endParaRPr sz="16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Roboto"/>
              <a:buChar char="○"/>
            </a:pPr>
            <a:r>
              <a:rPr lang="de" sz="16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Relativität</a:t>
            </a:r>
            <a:endParaRPr sz="16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Roboto"/>
              <a:buChar char="○"/>
            </a:pPr>
            <a:r>
              <a:rPr lang="de" sz="16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Thermodynamik</a:t>
            </a:r>
            <a:endParaRPr sz="16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Roboto"/>
              <a:buChar char="○"/>
            </a:pPr>
            <a:r>
              <a:rPr lang="de" sz="16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Elektronik</a:t>
            </a:r>
            <a:endParaRPr sz="16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600"/>
              <a:buFont typeface="Roboto"/>
              <a:buChar char="●"/>
            </a:pPr>
            <a:r>
              <a:rPr lang="de" sz="160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Informatik:</a:t>
            </a:r>
            <a:endParaRPr sz="1600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600"/>
              <a:buFont typeface="Roboto"/>
              <a:buChar char="○"/>
            </a:pPr>
            <a:r>
              <a:rPr lang="de" sz="160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Signalverarbeitung</a:t>
            </a:r>
            <a:endParaRPr sz="1600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600"/>
              <a:buFont typeface="Roboto"/>
              <a:buChar char="○"/>
            </a:pPr>
            <a:r>
              <a:rPr lang="de" sz="160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Bildrekonstruktion</a:t>
            </a:r>
            <a:endParaRPr sz="1600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600"/>
              <a:buFont typeface="Roboto"/>
              <a:buChar char="○"/>
            </a:pPr>
            <a:r>
              <a:rPr lang="de" sz="160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Big data</a:t>
            </a:r>
            <a:endParaRPr sz="1600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600"/>
              <a:buFont typeface="Roboto"/>
              <a:buChar char="○"/>
            </a:pPr>
            <a:r>
              <a:rPr lang="de" sz="160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KI</a:t>
            </a:r>
            <a:endParaRPr sz="1600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600"/>
              <a:buFont typeface="Roboto"/>
              <a:buChar char="●"/>
            </a:pPr>
            <a:r>
              <a:rPr lang="de" sz="1600">
                <a:solidFill>
                  <a:srgbClr val="CCCCCC"/>
                </a:solidFill>
                <a:latin typeface="Roboto"/>
                <a:ea typeface="Roboto"/>
                <a:cs typeface="Roboto"/>
                <a:sym typeface="Roboto"/>
              </a:rPr>
              <a:t>Mathematik:</a:t>
            </a:r>
            <a:endParaRPr sz="1600">
              <a:solidFill>
                <a:srgbClr val="CCCCC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600"/>
              <a:buFont typeface="Roboto"/>
              <a:buChar char="○"/>
            </a:pPr>
            <a:r>
              <a:rPr lang="de" sz="1600">
                <a:solidFill>
                  <a:srgbClr val="CCCCCC"/>
                </a:solidFill>
                <a:latin typeface="Roboto"/>
                <a:ea typeface="Roboto"/>
                <a:cs typeface="Roboto"/>
                <a:sym typeface="Roboto"/>
              </a:rPr>
              <a:t>Fourier Transformationen</a:t>
            </a:r>
            <a:endParaRPr sz="1600">
              <a:solidFill>
                <a:srgbClr val="CCCCC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600"/>
              <a:buFont typeface="Roboto"/>
              <a:buChar char="○"/>
            </a:pPr>
            <a:r>
              <a:rPr lang="de" sz="1600">
                <a:solidFill>
                  <a:srgbClr val="CCCCCC"/>
                </a:solidFill>
                <a:latin typeface="Roboto"/>
                <a:ea typeface="Roboto"/>
                <a:cs typeface="Roboto"/>
                <a:sym typeface="Roboto"/>
              </a:rPr>
              <a:t>Statistik</a:t>
            </a:r>
            <a:endParaRPr sz="1600">
              <a:solidFill>
                <a:srgbClr val="CCCCC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600"/>
              <a:buFont typeface="Roboto"/>
              <a:buChar char="○"/>
            </a:pPr>
            <a:r>
              <a:rPr lang="de" sz="1600">
                <a:solidFill>
                  <a:srgbClr val="CCCCCC"/>
                </a:solidFill>
                <a:latin typeface="Roboto"/>
                <a:ea typeface="Roboto"/>
                <a:cs typeface="Roboto"/>
                <a:sym typeface="Roboto"/>
              </a:rPr>
              <a:t>Modellierung</a:t>
            </a:r>
            <a:endParaRPr sz="1600">
              <a:solidFill>
                <a:srgbClr val="CCCCC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600"/>
              <a:buFont typeface="Roboto"/>
              <a:buChar char="○"/>
            </a:pPr>
            <a:r>
              <a:rPr lang="de" sz="1600">
                <a:solidFill>
                  <a:srgbClr val="CCCCCC"/>
                </a:solidFill>
                <a:latin typeface="Roboto"/>
                <a:ea typeface="Roboto"/>
                <a:cs typeface="Roboto"/>
                <a:sym typeface="Roboto"/>
              </a:rPr>
              <a:t>Geometrie, Koordinaten Transformationen</a:t>
            </a:r>
            <a:endParaRPr sz="1600">
              <a:solidFill>
                <a:srgbClr val="CCCCC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501" name="Google Shape;501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88175" y="1032970"/>
            <a:ext cx="2962048" cy="1538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02" name="Google Shape;502;p5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96900" y="1032975"/>
            <a:ext cx="2308736" cy="1538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03" name="Google Shape;503;p5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655925" y="2612099"/>
            <a:ext cx="2840974" cy="2009515"/>
          </a:xfrm>
          <a:prstGeom prst="rect">
            <a:avLst/>
          </a:prstGeom>
          <a:noFill/>
          <a:ln>
            <a:noFill/>
          </a:ln>
        </p:spPr>
      </p:pic>
      <p:pic>
        <p:nvPicPr>
          <p:cNvPr id="504" name="Google Shape;504;p5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028950" y="2612100"/>
            <a:ext cx="1387625" cy="2009524"/>
          </a:xfrm>
          <a:prstGeom prst="rect">
            <a:avLst/>
          </a:prstGeom>
          <a:noFill/>
          <a:ln>
            <a:noFill/>
          </a:ln>
        </p:spPr>
      </p:pic>
      <p:sp>
        <p:nvSpPr>
          <p:cNvPr id="505" name="Google Shape;505;p58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r>
              <a:rPr lang="de"/>
              <a:t>/54</a:t>
            </a:r>
            <a:endParaRPr/>
          </a:p>
        </p:txBody>
      </p:sp>
      <p:sp>
        <p:nvSpPr>
          <p:cNvPr id="506" name="Google Shape;506;p58"/>
          <p:cNvSpPr txBox="1"/>
          <p:nvPr/>
        </p:nvSpPr>
        <p:spPr>
          <a:xfrm>
            <a:off x="4132425" y="4690850"/>
            <a:ext cx="2149500" cy="2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Quelle: SARAO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07" name="Google Shape;507;p58"/>
          <p:cNvSpPr txBox="1"/>
          <p:nvPr/>
        </p:nvSpPr>
        <p:spPr>
          <a:xfrm>
            <a:off x="6686225" y="4556950"/>
            <a:ext cx="1789800" cy="2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Quelle: Wang et al. 2019, Ap&amp;SS, 364, 139 </a:t>
            </a:r>
            <a:endParaRPr sz="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59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Anwendungen für die Lehre </a:t>
            </a:r>
            <a:r>
              <a:rPr lang="de"/>
              <a:t>(nicht abschließende Liste)</a:t>
            </a:r>
            <a:endParaRPr/>
          </a:p>
        </p:txBody>
      </p:sp>
      <p:sp>
        <p:nvSpPr>
          <p:cNvPr id="513" name="Google Shape;513;p59"/>
          <p:cNvSpPr txBox="1"/>
          <p:nvPr/>
        </p:nvSpPr>
        <p:spPr>
          <a:xfrm>
            <a:off x="293575" y="692475"/>
            <a:ext cx="3700200" cy="41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Roboto"/>
              <a:buChar char="●"/>
            </a:pPr>
            <a:r>
              <a:rPr lang="de" sz="16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Physik:</a:t>
            </a:r>
            <a:endParaRPr sz="16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Roboto"/>
              <a:buChar char="○"/>
            </a:pPr>
            <a:r>
              <a:rPr lang="de" sz="16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Dopplereffekt</a:t>
            </a:r>
            <a:endParaRPr sz="16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Roboto"/>
              <a:buChar char="○"/>
            </a:pPr>
            <a:r>
              <a:rPr lang="de" sz="16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Relativität</a:t>
            </a:r>
            <a:endParaRPr sz="16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Roboto"/>
              <a:buChar char="○"/>
            </a:pPr>
            <a:r>
              <a:rPr lang="de" sz="16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Thermodynamik</a:t>
            </a:r>
            <a:endParaRPr sz="16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Roboto"/>
              <a:buChar char="○"/>
            </a:pPr>
            <a:r>
              <a:rPr lang="de" sz="16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Elektronik</a:t>
            </a:r>
            <a:endParaRPr sz="16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Roboto"/>
              <a:buChar char="●"/>
            </a:pPr>
            <a:r>
              <a:rPr lang="de" sz="16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Informatik:</a:t>
            </a:r>
            <a:endParaRPr sz="16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Roboto"/>
              <a:buChar char="○"/>
            </a:pPr>
            <a:r>
              <a:rPr lang="de" sz="16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Signalverarbeitung</a:t>
            </a:r>
            <a:endParaRPr sz="16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Roboto"/>
              <a:buChar char="○"/>
            </a:pPr>
            <a:r>
              <a:rPr lang="de" sz="16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Bildrekonstruktion</a:t>
            </a:r>
            <a:endParaRPr sz="16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Roboto"/>
              <a:buChar char="○"/>
            </a:pPr>
            <a:r>
              <a:rPr lang="de" sz="16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Big data</a:t>
            </a:r>
            <a:endParaRPr sz="16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Roboto"/>
              <a:buChar char="○"/>
            </a:pPr>
            <a:r>
              <a:rPr lang="de" sz="16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KI</a:t>
            </a:r>
            <a:endParaRPr sz="16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600"/>
              <a:buFont typeface="Roboto"/>
              <a:buChar char="●"/>
            </a:pPr>
            <a:r>
              <a:rPr lang="de" sz="160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Mathematik:</a:t>
            </a:r>
            <a:endParaRPr sz="1600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600"/>
              <a:buFont typeface="Roboto"/>
              <a:buChar char="○"/>
            </a:pPr>
            <a:r>
              <a:rPr lang="de" sz="160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Fourier Transformationen</a:t>
            </a:r>
            <a:endParaRPr sz="1600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600"/>
              <a:buFont typeface="Roboto"/>
              <a:buChar char="○"/>
            </a:pPr>
            <a:r>
              <a:rPr lang="de" sz="160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Statistik</a:t>
            </a:r>
            <a:endParaRPr sz="1600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600"/>
              <a:buFont typeface="Roboto"/>
              <a:buChar char="○"/>
            </a:pPr>
            <a:r>
              <a:rPr lang="de" sz="160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Fehlerrechnung</a:t>
            </a:r>
            <a:endParaRPr sz="1600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600"/>
              <a:buFont typeface="Roboto"/>
              <a:buChar char="○"/>
            </a:pPr>
            <a:r>
              <a:rPr lang="de" sz="160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Geometrie, Koordinaten Transformationen</a:t>
            </a:r>
            <a:endParaRPr sz="1600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514" name="Google Shape;514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57700" y="776100"/>
            <a:ext cx="2695250" cy="161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5" name="Google Shape;515;p5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67300" y="659050"/>
            <a:ext cx="2156262" cy="1617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16" name="Google Shape;516;p5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31275" y="2520675"/>
            <a:ext cx="1944549" cy="1975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17" name="Google Shape;517;p5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691775" y="3332075"/>
            <a:ext cx="2301200" cy="4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518" name="Google Shape;518;p59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r>
              <a:rPr lang="de"/>
              <a:t>/54</a:t>
            </a:r>
            <a:endParaRPr/>
          </a:p>
        </p:txBody>
      </p:sp>
      <p:sp>
        <p:nvSpPr>
          <p:cNvPr id="519" name="Google Shape;519;p59"/>
          <p:cNvSpPr txBox="1"/>
          <p:nvPr/>
        </p:nvSpPr>
        <p:spPr>
          <a:xfrm>
            <a:off x="6531275" y="2230700"/>
            <a:ext cx="14241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Quelle: Wikipedia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20" name="Google Shape;520;p59"/>
          <p:cNvSpPr txBox="1"/>
          <p:nvPr/>
        </p:nvSpPr>
        <p:spPr>
          <a:xfrm>
            <a:off x="6599150" y="4431475"/>
            <a:ext cx="14241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Quelle: Wikipedia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60"/>
          <p:cNvSpPr txBox="1"/>
          <p:nvPr>
            <p:ph type="ctrTitle"/>
          </p:nvPr>
        </p:nvSpPr>
        <p:spPr>
          <a:xfrm>
            <a:off x="390525" y="1315025"/>
            <a:ext cx="8222100" cy="9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de" sz="3820"/>
              <a:t>Bonusa</a:t>
            </a:r>
            <a:r>
              <a:rPr lang="de" sz="3820"/>
              <a:t>rgument:</a:t>
            </a:r>
            <a:endParaRPr sz="382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de" sz="3820"/>
              <a:t>Das Relativistische Teleskop</a:t>
            </a:r>
            <a:endParaRPr sz="3820"/>
          </a:p>
        </p:txBody>
      </p:sp>
      <p:sp>
        <p:nvSpPr>
          <p:cNvPr id="526" name="Google Shape;526;p60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r>
              <a:rPr lang="de"/>
              <a:t>/54</a:t>
            </a:r>
            <a:endParaRPr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0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61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Das relativistische Teleskop</a:t>
            </a:r>
            <a:endParaRPr/>
          </a:p>
        </p:txBody>
      </p:sp>
      <p:pic>
        <p:nvPicPr>
          <p:cNvPr id="532" name="Google Shape;532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5575" y="1609000"/>
            <a:ext cx="3370050" cy="1998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33" name="Google Shape;533;p6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40925" y="1609000"/>
            <a:ext cx="3064074" cy="2042224"/>
          </a:xfrm>
          <a:prstGeom prst="rect">
            <a:avLst/>
          </a:prstGeom>
          <a:noFill/>
          <a:ln>
            <a:noFill/>
          </a:ln>
        </p:spPr>
      </p:pic>
      <p:sp>
        <p:nvSpPr>
          <p:cNvPr id="534" name="Google Shape;534;p6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r>
              <a:rPr lang="de"/>
              <a:t>/54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148"/>
        </a:solid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7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Das atmosph</a:t>
            </a:r>
            <a:r>
              <a:rPr lang="de"/>
              <a:t>ärische Fenster</a:t>
            </a:r>
            <a:endParaRPr/>
          </a:p>
        </p:txBody>
      </p:sp>
      <p:pic>
        <p:nvPicPr>
          <p:cNvPr id="98" name="Google Shape;9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771450"/>
            <a:ext cx="8839204" cy="4182221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7"/>
          <p:cNvSpPr txBox="1"/>
          <p:nvPr/>
        </p:nvSpPr>
        <p:spPr>
          <a:xfrm>
            <a:off x="697400" y="4795625"/>
            <a:ext cx="2562000" cy="19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Quelle: Wikipedia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0" name="Google Shape;100;p17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r>
              <a:rPr lang="de"/>
              <a:t>/54</a:t>
            </a:r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62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Das relativistische Teleskop</a:t>
            </a:r>
            <a:endParaRPr/>
          </a:p>
        </p:txBody>
      </p:sp>
      <p:sp>
        <p:nvSpPr>
          <p:cNvPr id="540" name="Google Shape;540;p62"/>
          <p:cNvSpPr txBox="1"/>
          <p:nvPr/>
        </p:nvSpPr>
        <p:spPr>
          <a:xfrm>
            <a:off x="365950" y="885975"/>
            <a:ext cx="3845100" cy="420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Roboto"/>
              <a:buChar char="●"/>
            </a:pPr>
            <a:r>
              <a:rPr lang="de" sz="180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Relativistische Rotverschiebung</a:t>
            </a:r>
            <a:endParaRPr sz="1800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Roboto"/>
              <a:buChar char="●"/>
            </a:pPr>
            <a:r>
              <a:rPr lang="de" sz="1800">
                <a:solidFill>
                  <a:srgbClr val="B7B7B7"/>
                </a:solidFill>
                <a:latin typeface="Roboto"/>
                <a:ea typeface="Roboto"/>
                <a:cs typeface="Roboto"/>
                <a:sym typeface="Roboto"/>
              </a:rPr>
              <a:t>Relativistische Aberration</a:t>
            </a:r>
            <a:endParaRPr sz="1800">
              <a:solidFill>
                <a:srgbClr val="B7B7B7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Roboto"/>
              <a:buChar char="●"/>
            </a:pPr>
            <a:r>
              <a:rPr lang="de" sz="1800">
                <a:solidFill>
                  <a:srgbClr val="B7B7B7"/>
                </a:solidFill>
                <a:latin typeface="Roboto"/>
                <a:ea typeface="Roboto"/>
                <a:cs typeface="Roboto"/>
                <a:sym typeface="Roboto"/>
              </a:rPr>
              <a:t>Relativistische Zeitdilatation</a:t>
            </a:r>
            <a:endParaRPr sz="1800">
              <a:solidFill>
                <a:srgbClr val="B7B7B7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Roboto"/>
              <a:buChar char="●"/>
            </a:pPr>
            <a:r>
              <a:rPr lang="de" sz="1800">
                <a:solidFill>
                  <a:srgbClr val="B7B7B7"/>
                </a:solidFill>
                <a:latin typeface="Roboto"/>
                <a:ea typeface="Roboto"/>
                <a:cs typeface="Roboto"/>
                <a:sym typeface="Roboto"/>
              </a:rPr>
              <a:t>Relativistische Kinetische Energie</a:t>
            </a:r>
            <a:endParaRPr sz="1800">
              <a:solidFill>
                <a:srgbClr val="B7B7B7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541" name="Google Shape;541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95800" y="2823525"/>
            <a:ext cx="1924050" cy="47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2" name="Google Shape;542;p6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29975" y="2823525"/>
            <a:ext cx="1825625" cy="47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3" name="Google Shape;543;p6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71988" y="3361125"/>
            <a:ext cx="1971675" cy="514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4" name="Google Shape;544;p6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738950" y="3361125"/>
            <a:ext cx="1780525" cy="645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5" name="Google Shape;545;p6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763900" y="4006350"/>
            <a:ext cx="1219200" cy="657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6" name="Google Shape;546;p6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674400" y="4101600"/>
            <a:ext cx="1981200" cy="523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7" name="Google Shape;547;p6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066825" y="734175"/>
            <a:ext cx="3083200" cy="1837587"/>
          </a:xfrm>
          <a:prstGeom prst="rect">
            <a:avLst/>
          </a:prstGeom>
          <a:noFill/>
          <a:ln>
            <a:noFill/>
          </a:ln>
        </p:spPr>
      </p:pic>
      <p:sp>
        <p:nvSpPr>
          <p:cNvPr id="548" name="Google Shape;548;p6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r>
              <a:rPr lang="de"/>
              <a:t>/54</a:t>
            </a:r>
            <a:endParaRPr/>
          </a:p>
        </p:txBody>
      </p:sp>
      <p:sp>
        <p:nvSpPr>
          <p:cNvPr id="549" name="Google Shape;549;p62"/>
          <p:cNvSpPr txBox="1"/>
          <p:nvPr/>
        </p:nvSpPr>
        <p:spPr>
          <a:xfrm>
            <a:off x="5831850" y="2490450"/>
            <a:ext cx="14241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Quelle: Wikipedia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3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63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Das relativistische Teleskop</a:t>
            </a:r>
            <a:endParaRPr/>
          </a:p>
        </p:txBody>
      </p:sp>
      <p:sp>
        <p:nvSpPr>
          <p:cNvPr id="555" name="Google Shape;555;p63"/>
          <p:cNvSpPr txBox="1"/>
          <p:nvPr/>
        </p:nvSpPr>
        <p:spPr>
          <a:xfrm>
            <a:off x="365950" y="885975"/>
            <a:ext cx="3845100" cy="420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</a:pPr>
            <a:r>
              <a:rPr lang="de"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Relativistische Rotverschiebung</a:t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Roboto"/>
              <a:buChar char="●"/>
            </a:pPr>
            <a:r>
              <a:rPr lang="de" sz="180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Relativistische Aberration</a:t>
            </a:r>
            <a:endParaRPr sz="1800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Roboto"/>
              <a:buChar char="●"/>
            </a:pPr>
            <a:r>
              <a:rPr lang="de" sz="1800">
                <a:solidFill>
                  <a:srgbClr val="B7B7B7"/>
                </a:solidFill>
                <a:latin typeface="Roboto"/>
                <a:ea typeface="Roboto"/>
                <a:cs typeface="Roboto"/>
                <a:sym typeface="Roboto"/>
              </a:rPr>
              <a:t>Relativistische Zeitdilatation</a:t>
            </a:r>
            <a:endParaRPr sz="1800">
              <a:solidFill>
                <a:srgbClr val="B7B7B7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Roboto"/>
              <a:buChar char="●"/>
            </a:pPr>
            <a:r>
              <a:rPr lang="de" sz="1800">
                <a:solidFill>
                  <a:srgbClr val="B7B7B7"/>
                </a:solidFill>
                <a:latin typeface="Roboto"/>
                <a:ea typeface="Roboto"/>
                <a:cs typeface="Roboto"/>
                <a:sym typeface="Roboto"/>
              </a:rPr>
              <a:t>Relativistische Kinetische Energie</a:t>
            </a:r>
            <a:endParaRPr sz="1800">
              <a:solidFill>
                <a:srgbClr val="B7B7B7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556" name="Google Shape;556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79725" y="1125875"/>
            <a:ext cx="1685925" cy="69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7" name="Google Shape;557;p6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19475" y="1259225"/>
            <a:ext cx="1971675" cy="428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8" name="Google Shape;558;p6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50625" y="2008600"/>
            <a:ext cx="1228725" cy="390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9" name="Google Shape;559;p6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01700" y="2840000"/>
            <a:ext cx="3949801" cy="1523225"/>
          </a:xfrm>
          <a:prstGeom prst="rect">
            <a:avLst/>
          </a:prstGeom>
          <a:noFill/>
          <a:ln>
            <a:noFill/>
          </a:ln>
        </p:spPr>
      </p:pic>
      <p:sp>
        <p:nvSpPr>
          <p:cNvPr id="560" name="Google Shape;560;p63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r>
              <a:rPr lang="de"/>
              <a:t>/54</a:t>
            </a:r>
            <a:endParaRPr/>
          </a:p>
        </p:txBody>
      </p:sp>
      <p:sp>
        <p:nvSpPr>
          <p:cNvPr id="561" name="Google Shape;561;p63"/>
          <p:cNvSpPr txBox="1"/>
          <p:nvPr/>
        </p:nvSpPr>
        <p:spPr>
          <a:xfrm>
            <a:off x="6280525" y="4333925"/>
            <a:ext cx="14241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Quelle: Wikipedia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5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p64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Das relativistische Teleskop</a:t>
            </a:r>
            <a:endParaRPr/>
          </a:p>
        </p:txBody>
      </p:sp>
      <p:sp>
        <p:nvSpPr>
          <p:cNvPr id="567" name="Google Shape;567;p64"/>
          <p:cNvSpPr txBox="1"/>
          <p:nvPr/>
        </p:nvSpPr>
        <p:spPr>
          <a:xfrm>
            <a:off x="365950" y="885975"/>
            <a:ext cx="3845100" cy="420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</a:pPr>
            <a:r>
              <a:rPr lang="de"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Relativistische Rotverschiebung</a:t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</a:pPr>
            <a:r>
              <a:rPr lang="de"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Relativistische Aberration</a:t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Roboto"/>
              <a:buChar char="●"/>
            </a:pPr>
            <a:r>
              <a:rPr lang="de" sz="180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Relativistische Zeitdilatation</a:t>
            </a:r>
            <a:endParaRPr sz="1800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800"/>
              <a:buFont typeface="Roboto"/>
              <a:buChar char="●"/>
            </a:pPr>
            <a:r>
              <a:rPr lang="de" sz="1800">
                <a:solidFill>
                  <a:srgbClr val="B7B7B7"/>
                </a:solidFill>
                <a:latin typeface="Roboto"/>
                <a:ea typeface="Roboto"/>
                <a:cs typeface="Roboto"/>
                <a:sym typeface="Roboto"/>
              </a:rPr>
              <a:t>Relativistische Kinetische Energie</a:t>
            </a:r>
            <a:endParaRPr sz="1800">
              <a:solidFill>
                <a:srgbClr val="B7B7B7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568" name="Google Shape;568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24850" y="3504825"/>
            <a:ext cx="1304925" cy="552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9" name="Google Shape;569;p6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84500" y="3523875"/>
            <a:ext cx="1866900" cy="514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0" name="Google Shape;570;p6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14000" y="4235450"/>
            <a:ext cx="676275" cy="47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1" name="Google Shape;571;p6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462875" y="4292600"/>
            <a:ext cx="1866900" cy="36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2" name="Google Shape;572;p6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217900" y="717950"/>
            <a:ext cx="2779333" cy="2578275"/>
          </a:xfrm>
          <a:prstGeom prst="rect">
            <a:avLst/>
          </a:prstGeom>
          <a:noFill/>
          <a:ln>
            <a:noFill/>
          </a:ln>
        </p:spPr>
      </p:pic>
      <p:sp>
        <p:nvSpPr>
          <p:cNvPr id="573" name="Google Shape;573;p64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r>
              <a:rPr lang="de"/>
              <a:t>/54</a:t>
            </a:r>
            <a:endParaRPr/>
          </a:p>
        </p:txBody>
      </p:sp>
      <p:sp>
        <p:nvSpPr>
          <p:cNvPr id="574" name="Google Shape;574;p64"/>
          <p:cNvSpPr txBox="1"/>
          <p:nvPr/>
        </p:nvSpPr>
        <p:spPr>
          <a:xfrm>
            <a:off x="5502750" y="3237700"/>
            <a:ext cx="1866900" cy="14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Quelle: UCF Pressbooks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8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65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Das relativistische Teleskop</a:t>
            </a:r>
            <a:endParaRPr/>
          </a:p>
        </p:txBody>
      </p:sp>
      <p:sp>
        <p:nvSpPr>
          <p:cNvPr id="580" name="Google Shape;580;p65"/>
          <p:cNvSpPr txBox="1"/>
          <p:nvPr/>
        </p:nvSpPr>
        <p:spPr>
          <a:xfrm>
            <a:off x="365950" y="885975"/>
            <a:ext cx="3845100" cy="420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</a:pPr>
            <a:r>
              <a:rPr lang="de"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Relativistische Rotverschiebung</a:t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</a:pPr>
            <a:r>
              <a:rPr lang="de"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Relativistische Aberration</a:t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</a:pPr>
            <a:r>
              <a:rPr lang="de"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Relativistische Zeitdilatation</a:t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Roboto"/>
              <a:buChar char="●"/>
            </a:pPr>
            <a:r>
              <a:rPr lang="de" sz="180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Relativistische kinetische Energie</a:t>
            </a:r>
            <a:endParaRPr sz="1800">
              <a:solidFill>
                <a:srgbClr val="FF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581" name="Google Shape;581;p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50025" y="2767950"/>
            <a:ext cx="1895475" cy="438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2" name="Google Shape;582;p6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76450" y="2809500"/>
            <a:ext cx="1304925" cy="552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3" name="Google Shape;583;p6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24050" y="3361950"/>
            <a:ext cx="1609725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4" name="Google Shape;584;p6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48100" y="3295275"/>
            <a:ext cx="1628775" cy="504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5" name="Google Shape;585;p6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114525" y="3810750"/>
            <a:ext cx="1628775" cy="447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6" name="Google Shape;586;p6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388600" y="4450800"/>
            <a:ext cx="2369241" cy="69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7" name="Google Shape;587;p6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024825" y="3815513"/>
            <a:ext cx="1302279" cy="438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8" name="Google Shape;588;p65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005350" y="731125"/>
            <a:ext cx="1946765" cy="1979313"/>
          </a:xfrm>
          <a:prstGeom prst="rect">
            <a:avLst/>
          </a:prstGeom>
          <a:noFill/>
          <a:ln>
            <a:noFill/>
          </a:ln>
        </p:spPr>
      </p:pic>
      <p:sp>
        <p:nvSpPr>
          <p:cNvPr id="589" name="Google Shape;589;p65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r>
              <a:rPr lang="de"/>
              <a:t>/54</a:t>
            </a:r>
            <a:endParaRPr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93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66"/>
          <p:cNvSpPr txBox="1"/>
          <p:nvPr>
            <p:ph type="ctrTitle"/>
          </p:nvPr>
        </p:nvSpPr>
        <p:spPr>
          <a:xfrm>
            <a:off x="390525" y="1315025"/>
            <a:ext cx="8222100" cy="9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de" sz="3820"/>
              <a:t>Argument 7+: Backup Slides</a:t>
            </a:r>
            <a:endParaRPr sz="3820"/>
          </a:p>
        </p:txBody>
      </p:sp>
      <p:sp>
        <p:nvSpPr>
          <p:cNvPr id="595" name="Google Shape;595;p66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r>
              <a:rPr lang="de"/>
              <a:t>/54</a:t>
            </a:r>
            <a:endParaRPr/>
          </a:p>
        </p:txBody>
      </p:sp>
      <p:sp>
        <p:nvSpPr>
          <p:cNvPr id="596" name="Google Shape;596;p66"/>
          <p:cNvSpPr txBox="1"/>
          <p:nvPr>
            <p:ph idx="1" type="subTitle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Fragen?</a:t>
            </a:r>
            <a:endParaRPr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0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67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Promotionsstudium am Max-Planck Institut für Radioastronomie</a:t>
            </a:r>
            <a:endParaRPr/>
          </a:p>
        </p:txBody>
      </p:sp>
      <p:sp>
        <p:nvSpPr>
          <p:cNvPr id="602" name="Google Shape;602;p67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r>
              <a:rPr lang="de"/>
              <a:t>/54</a:t>
            </a:r>
            <a:endParaRPr/>
          </a:p>
        </p:txBody>
      </p:sp>
      <p:pic>
        <p:nvPicPr>
          <p:cNvPr id="603" name="Google Shape;603;p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6175" y="2722801"/>
            <a:ext cx="3504224" cy="2101300"/>
          </a:xfrm>
          <a:prstGeom prst="rect">
            <a:avLst/>
          </a:prstGeom>
          <a:noFill/>
          <a:ln>
            <a:noFill/>
          </a:ln>
        </p:spPr>
      </p:pic>
      <p:sp>
        <p:nvSpPr>
          <p:cNvPr id="604" name="Google Shape;604;p67"/>
          <p:cNvSpPr txBox="1"/>
          <p:nvPr/>
        </p:nvSpPr>
        <p:spPr>
          <a:xfrm>
            <a:off x="1557000" y="4722800"/>
            <a:ext cx="26934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7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Credit: MPIfR / Gundolf Wieching</a:t>
            </a:r>
            <a:endParaRPr sz="7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05" name="Google Shape;605;p67"/>
          <p:cNvSpPr txBox="1"/>
          <p:nvPr/>
        </p:nvSpPr>
        <p:spPr>
          <a:xfrm>
            <a:off x="467600" y="776200"/>
            <a:ext cx="3666000" cy="25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Roboto"/>
              <a:buChar char="●"/>
            </a:pPr>
            <a:r>
              <a:rPr lang="de" sz="18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Inbetriebnahme von Prototyp für Meerkat Erweiterung (SKAMPI)</a:t>
            </a:r>
            <a:endParaRPr sz="18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Roboto"/>
              <a:buChar char="●"/>
            </a:pPr>
            <a:r>
              <a:rPr lang="de" sz="18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Durchmusterung des Südhimmels</a:t>
            </a:r>
            <a:endParaRPr sz="18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606" name="Google Shape;606;p6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75113" y="2972000"/>
            <a:ext cx="3485414" cy="1781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7" name="Google Shape;607;p6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66862" y="688100"/>
            <a:ext cx="3348677" cy="188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p68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Promotionsstudium: Intensitätskarte in galaktischen Koordinaten</a:t>
            </a:r>
            <a:endParaRPr/>
          </a:p>
        </p:txBody>
      </p:sp>
      <p:sp>
        <p:nvSpPr>
          <p:cNvPr id="613" name="Google Shape;613;p68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r>
              <a:rPr lang="de"/>
              <a:t>/54</a:t>
            </a:r>
            <a:endParaRPr/>
          </a:p>
        </p:txBody>
      </p:sp>
      <p:pic>
        <p:nvPicPr>
          <p:cNvPr id="614" name="Google Shape;614;p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4800" y="766775"/>
            <a:ext cx="8114412" cy="42196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8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p69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Promotionsstudium: Intensitätskarte in galaktischen Koordinaten</a:t>
            </a:r>
            <a:endParaRPr/>
          </a:p>
        </p:txBody>
      </p:sp>
      <p:sp>
        <p:nvSpPr>
          <p:cNvPr id="620" name="Google Shape;620;p69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r>
              <a:rPr lang="de"/>
              <a:t>/54</a:t>
            </a:r>
            <a:endParaRPr/>
          </a:p>
        </p:txBody>
      </p:sp>
      <p:pic>
        <p:nvPicPr>
          <p:cNvPr id="621" name="Google Shape;621;p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6375" y="691975"/>
            <a:ext cx="8175826" cy="42196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5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p70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Promotionsstudium: Untersuchung der Frequenzabhängigkeit</a:t>
            </a:r>
            <a:endParaRPr/>
          </a:p>
        </p:txBody>
      </p:sp>
      <p:sp>
        <p:nvSpPr>
          <p:cNvPr id="627" name="Google Shape;627;p70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r>
              <a:rPr lang="de"/>
              <a:t>/54</a:t>
            </a:r>
            <a:endParaRPr/>
          </a:p>
        </p:txBody>
      </p:sp>
      <p:pic>
        <p:nvPicPr>
          <p:cNvPr id="628" name="Google Shape;628;p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21844" y="2812087"/>
            <a:ext cx="2465162" cy="478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9" name="Google Shape;629;p7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99175" y="716440"/>
            <a:ext cx="3456613" cy="2633488"/>
          </a:xfrm>
          <a:prstGeom prst="rect">
            <a:avLst/>
          </a:prstGeom>
          <a:noFill/>
          <a:ln>
            <a:noFill/>
          </a:ln>
        </p:spPr>
      </p:pic>
      <p:pic>
        <p:nvPicPr>
          <p:cNvPr id="630" name="Google Shape;630;p7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771450"/>
            <a:ext cx="4721746" cy="1888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4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5" name="Google Shape;635;p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771450"/>
            <a:ext cx="4721746" cy="1888237"/>
          </a:xfrm>
          <a:prstGeom prst="rect">
            <a:avLst/>
          </a:prstGeom>
          <a:noFill/>
          <a:ln>
            <a:noFill/>
          </a:ln>
        </p:spPr>
      </p:pic>
      <p:sp>
        <p:nvSpPr>
          <p:cNvPr id="636" name="Google Shape;636;p71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Promotionsstudium: Untersuchung der Frequenzabhängigkeit</a:t>
            </a:r>
            <a:endParaRPr/>
          </a:p>
        </p:txBody>
      </p:sp>
      <p:sp>
        <p:nvSpPr>
          <p:cNvPr id="637" name="Google Shape;637;p7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r>
              <a:rPr lang="de"/>
              <a:t>/54</a:t>
            </a:r>
            <a:endParaRPr/>
          </a:p>
        </p:txBody>
      </p:sp>
      <p:pic>
        <p:nvPicPr>
          <p:cNvPr id="638" name="Google Shape;638;p7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21844" y="2812087"/>
            <a:ext cx="2465162" cy="478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39" name="Google Shape;639;p7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99175" y="716440"/>
            <a:ext cx="3456613" cy="2633488"/>
          </a:xfrm>
          <a:prstGeom prst="rect">
            <a:avLst/>
          </a:prstGeom>
          <a:noFill/>
          <a:ln>
            <a:noFill/>
          </a:ln>
        </p:spPr>
      </p:pic>
      <p:pic>
        <p:nvPicPr>
          <p:cNvPr id="640" name="Google Shape;640;p7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627350" y="630700"/>
            <a:ext cx="5550300" cy="280497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41" name="Google Shape;641;p71"/>
          <p:cNvCxnSpPr/>
          <p:nvPr/>
        </p:nvCxnSpPr>
        <p:spPr>
          <a:xfrm flipH="1">
            <a:off x="740925" y="1925175"/>
            <a:ext cx="3218400" cy="1569300"/>
          </a:xfrm>
          <a:prstGeom prst="straightConnector1">
            <a:avLst/>
          </a:prstGeom>
          <a:noFill/>
          <a:ln cap="flat" cmpd="sng" w="76200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42" name="Google Shape;642;p71"/>
          <p:cNvCxnSpPr/>
          <p:nvPr/>
        </p:nvCxnSpPr>
        <p:spPr>
          <a:xfrm>
            <a:off x="6531075" y="1917925"/>
            <a:ext cx="2208600" cy="1583700"/>
          </a:xfrm>
          <a:prstGeom prst="straightConnector1">
            <a:avLst/>
          </a:prstGeom>
          <a:noFill/>
          <a:ln cap="flat" cmpd="sng" w="76200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643" name="Google Shape;643;p7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-1073100" y="2966788"/>
            <a:ext cx="10145352" cy="1421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8"/>
          <p:cNvSpPr txBox="1"/>
          <p:nvPr>
            <p:ph type="ctrTitle"/>
          </p:nvPr>
        </p:nvSpPr>
        <p:spPr>
          <a:xfrm>
            <a:off x="390525" y="1315025"/>
            <a:ext cx="8222100" cy="9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de" sz="3820"/>
              <a:t>Argument 2: Weil wir mehr sehen als nur Sterne</a:t>
            </a:r>
            <a:endParaRPr sz="3820"/>
          </a:p>
        </p:txBody>
      </p:sp>
      <p:sp>
        <p:nvSpPr>
          <p:cNvPr id="106" name="Google Shape;106;p18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r>
              <a:rPr lang="de"/>
              <a:t>/54</a:t>
            </a:r>
            <a:endParaRPr/>
          </a:p>
        </p:txBody>
      </p:sp>
      <p:sp>
        <p:nvSpPr>
          <p:cNvPr id="107" name="Google Shape;107;p18"/>
          <p:cNvSpPr txBox="1"/>
          <p:nvPr>
            <p:ph idx="1" type="subTitle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7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72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Promotionsstudium: Untersuchung der Frequenzabhängigkeit</a:t>
            </a:r>
            <a:endParaRPr/>
          </a:p>
        </p:txBody>
      </p:sp>
      <p:sp>
        <p:nvSpPr>
          <p:cNvPr id="649" name="Google Shape;649;p7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r>
              <a:rPr lang="de"/>
              <a:t>/54</a:t>
            </a:r>
            <a:endParaRPr/>
          </a:p>
        </p:txBody>
      </p:sp>
      <p:pic>
        <p:nvPicPr>
          <p:cNvPr id="650" name="Google Shape;650;p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21844" y="2812087"/>
            <a:ext cx="2465162" cy="478025"/>
          </a:xfrm>
          <a:prstGeom prst="rect">
            <a:avLst/>
          </a:prstGeom>
          <a:noFill/>
          <a:ln>
            <a:noFill/>
          </a:ln>
        </p:spPr>
      </p:pic>
      <p:sp>
        <p:nvSpPr>
          <p:cNvPr id="651" name="Google Shape;651;p72"/>
          <p:cNvSpPr txBox="1"/>
          <p:nvPr/>
        </p:nvSpPr>
        <p:spPr>
          <a:xfrm>
            <a:off x="-41375" y="3339000"/>
            <a:ext cx="789600" cy="34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de" sz="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Flussdichte</a:t>
            </a:r>
            <a:endParaRPr b="1" sz="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52" name="Google Shape;652;p72"/>
          <p:cNvSpPr txBox="1"/>
          <p:nvPr/>
        </p:nvSpPr>
        <p:spPr>
          <a:xfrm>
            <a:off x="-41375" y="4698725"/>
            <a:ext cx="677100" cy="4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de" sz="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Brems-</a:t>
            </a:r>
            <a:endParaRPr b="1" sz="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de" sz="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strahlung</a:t>
            </a:r>
            <a:endParaRPr b="1" sz="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53" name="Google Shape;653;p72"/>
          <p:cNvSpPr txBox="1"/>
          <p:nvPr/>
        </p:nvSpPr>
        <p:spPr>
          <a:xfrm>
            <a:off x="-81725" y="4194238"/>
            <a:ext cx="789600" cy="4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de" sz="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Synchrotron</a:t>
            </a:r>
            <a:br>
              <a:rPr b="1" lang="de" sz="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b="1" lang="de" sz="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Emission</a:t>
            </a:r>
            <a:endParaRPr b="1" sz="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654" name="Google Shape;654;p7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18049" y="698524"/>
            <a:ext cx="3243749" cy="2471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55" name="Google Shape;655;p7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4225" y="3249300"/>
            <a:ext cx="7617546" cy="438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6" name="Google Shape;656;p7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04425" y="4698725"/>
            <a:ext cx="7617152" cy="438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7" name="Google Shape;657;p7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04425" y="4221768"/>
            <a:ext cx="7617152" cy="435182"/>
          </a:xfrm>
          <a:prstGeom prst="rect">
            <a:avLst/>
          </a:prstGeom>
          <a:noFill/>
          <a:ln>
            <a:noFill/>
          </a:ln>
        </p:spPr>
      </p:pic>
      <p:pic>
        <p:nvPicPr>
          <p:cNvPr id="658" name="Google Shape;658;p7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52400" y="771450"/>
            <a:ext cx="4721746" cy="1888237"/>
          </a:xfrm>
          <a:prstGeom prst="rect">
            <a:avLst/>
          </a:prstGeom>
          <a:noFill/>
          <a:ln>
            <a:noFill/>
          </a:ln>
        </p:spPr>
      </p:pic>
      <p:pic>
        <p:nvPicPr>
          <p:cNvPr id="659" name="Google Shape;659;p7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04225" y="3729963"/>
            <a:ext cx="7617551" cy="450049"/>
          </a:xfrm>
          <a:prstGeom prst="rect">
            <a:avLst/>
          </a:prstGeom>
          <a:noFill/>
          <a:ln>
            <a:noFill/>
          </a:ln>
        </p:spPr>
      </p:pic>
      <p:sp>
        <p:nvSpPr>
          <p:cNvPr id="660" name="Google Shape;660;p72"/>
          <p:cNvSpPr txBox="1"/>
          <p:nvPr/>
        </p:nvSpPr>
        <p:spPr>
          <a:xfrm>
            <a:off x="-41375" y="3779450"/>
            <a:ext cx="708900" cy="34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de" sz="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Spektral-</a:t>
            </a:r>
            <a:br>
              <a:rPr b="1" lang="de" sz="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b="1" lang="de" sz="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index</a:t>
            </a:r>
            <a:endParaRPr b="1" sz="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4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p73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Tätigkeitsbereiche am DZA</a:t>
            </a:r>
            <a:endParaRPr/>
          </a:p>
        </p:txBody>
      </p:sp>
      <p:sp>
        <p:nvSpPr>
          <p:cNvPr id="666" name="Google Shape;666;p73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r>
              <a:rPr lang="de"/>
              <a:t>/54</a:t>
            </a:r>
            <a:endParaRPr/>
          </a:p>
        </p:txBody>
      </p:sp>
      <p:pic>
        <p:nvPicPr>
          <p:cNvPr id="667" name="Google Shape;667;p7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59447" y="710100"/>
            <a:ext cx="4857800" cy="2699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68" name="Google Shape;668;p7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03250" y="2825725"/>
            <a:ext cx="523873" cy="523873"/>
          </a:xfrm>
          <a:prstGeom prst="rect">
            <a:avLst/>
          </a:prstGeom>
          <a:noFill/>
          <a:ln>
            <a:noFill/>
          </a:ln>
        </p:spPr>
      </p:pic>
      <p:pic>
        <p:nvPicPr>
          <p:cNvPr id="669" name="Google Shape;669;p7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70775" y="803574"/>
            <a:ext cx="361925" cy="48831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0" name="Google Shape;670;p7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96325" y="1040933"/>
            <a:ext cx="202974" cy="273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1" name="Google Shape;671;p7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70775" y="1738587"/>
            <a:ext cx="361925" cy="48831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2" name="Google Shape;672;p7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915925"/>
            <a:ext cx="523873" cy="523873"/>
          </a:xfrm>
          <a:prstGeom prst="rect">
            <a:avLst/>
          </a:prstGeom>
          <a:noFill/>
          <a:ln>
            <a:noFill/>
          </a:ln>
        </p:spPr>
      </p:pic>
      <p:pic>
        <p:nvPicPr>
          <p:cNvPr id="673" name="Google Shape;673;p7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41875" y="915925"/>
            <a:ext cx="523873" cy="523873"/>
          </a:xfrm>
          <a:prstGeom prst="rect">
            <a:avLst/>
          </a:prstGeom>
          <a:noFill/>
          <a:ln>
            <a:noFill/>
          </a:ln>
        </p:spPr>
      </p:pic>
      <p:pic>
        <p:nvPicPr>
          <p:cNvPr id="674" name="Google Shape;674;p7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01450" y="1240799"/>
            <a:ext cx="325725" cy="325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5" name="Google Shape;675;p7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78450" y="1607337"/>
            <a:ext cx="523873" cy="5238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9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0" name="Google Shape;680;p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59447" y="710100"/>
            <a:ext cx="4857800" cy="2699299"/>
          </a:xfrm>
          <a:prstGeom prst="rect">
            <a:avLst/>
          </a:prstGeom>
          <a:noFill/>
          <a:ln>
            <a:noFill/>
          </a:ln>
        </p:spPr>
      </p:pic>
      <p:sp>
        <p:nvSpPr>
          <p:cNvPr id="681" name="Google Shape;681;p74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Tätigkeitsbereiche am DZA</a:t>
            </a:r>
            <a:endParaRPr/>
          </a:p>
        </p:txBody>
      </p:sp>
      <p:sp>
        <p:nvSpPr>
          <p:cNvPr id="682" name="Google Shape;682;p74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r>
              <a:rPr lang="de"/>
              <a:t>/54</a:t>
            </a:r>
            <a:endParaRPr/>
          </a:p>
        </p:txBody>
      </p:sp>
      <p:pic>
        <p:nvPicPr>
          <p:cNvPr id="683" name="Google Shape;683;p7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70775" y="803574"/>
            <a:ext cx="361925" cy="488315"/>
          </a:xfrm>
          <a:prstGeom prst="rect">
            <a:avLst/>
          </a:prstGeom>
          <a:noFill/>
          <a:ln>
            <a:noFill/>
          </a:ln>
        </p:spPr>
      </p:pic>
      <p:pic>
        <p:nvPicPr>
          <p:cNvPr id="684" name="Google Shape;684;p7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96325" y="1040933"/>
            <a:ext cx="202974" cy="273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85" name="Google Shape;685;p7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70775" y="1738587"/>
            <a:ext cx="361925" cy="488315"/>
          </a:xfrm>
          <a:prstGeom prst="rect">
            <a:avLst/>
          </a:prstGeom>
          <a:noFill/>
          <a:ln>
            <a:noFill/>
          </a:ln>
        </p:spPr>
      </p:pic>
      <p:pic>
        <p:nvPicPr>
          <p:cNvPr id="686" name="Google Shape;686;p7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72000" y="915925"/>
            <a:ext cx="523873" cy="523873"/>
          </a:xfrm>
          <a:prstGeom prst="rect">
            <a:avLst/>
          </a:prstGeom>
          <a:noFill/>
          <a:ln>
            <a:noFill/>
          </a:ln>
        </p:spPr>
      </p:pic>
      <p:pic>
        <p:nvPicPr>
          <p:cNvPr id="687" name="Google Shape;687;p7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41875" y="915925"/>
            <a:ext cx="523873" cy="523873"/>
          </a:xfrm>
          <a:prstGeom prst="rect">
            <a:avLst/>
          </a:prstGeom>
          <a:noFill/>
          <a:ln>
            <a:noFill/>
          </a:ln>
        </p:spPr>
      </p:pic>
      <p:pic>
        <p:nvPicPr>
          <p:cNvPr id="688" name="Google Shape;688;p7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801450" y="1240799"/>
            <a:ext cx="325725" cy="325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89" name="Google Shape;689;p7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678450" y="1607337"/>
            <a:ext cx="523873" cy="523873"/>
          </a:xfrm>
          <a:prstGeom prst="rect">
            <a:avLst/>
          </a:prstGeom>
          <a:noFill/>
          <a:ln>
            <a:noFill/>
          </a:ln>
        </p:spPr>
      </p:pic>
      <p:pic>
        <p:nvPicPr>
          <p:cNvPr id="690" name="Google Shape;690;p7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03250" y="2825725"/>
            <a:ext cx="523873" cy="523873"/>
          </a:xfrm>
          <a:prstGeom prst="rect">
            <a:avLst/>
          </a:prstGeom>
          <a:noFill/>
          <a:ln>
            <a:noFill/>
          </a:ln>
        </p:spPr>
      </p:pic>
      <p:pic>
        <p:nvPicPr>
          <p:cNvPr id="691" name="Google Shape;691;p7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950575" y="3500450"/>
            <a:ext cx="3695324" cy="1477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5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p75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Tätigkeitsbereiche am DZA</a:t>
            </a:r>
            <a:endParaRPr/>
          </a:p>
        </p:txBody>
      </p:sp>
      <p:sp>
        <p:nvSpPr>
          <p:cNvPr id="697" name="Google Shape;697;p75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r>
              <a:rPr lang="de"/>
              <a:t>/54</a:t>
            </a:r>
            <a:endParaRPr/>
          </a:p>
        </p:txBody>
      </p:sp>
      <p:sp>
        <p:nvSpPr>
          <p:cNvPr id="698" name="Google Shape;698;p75"/>
          <p:cNvSpPr txBox="1"/>
          <p:nvPr/>
        </p:nvSpPr>
        <p:spPr>
          <a:xfrm>
            <a:off x="2223051" y="3712325"/>
            <a:ext cx="4482000" cy="107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Vielen Dank für Ihre Aufmerksamkeit!</a:t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699" name="Google Shape;699;p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59447" y="710100"/>
            <a:ext cx="4857800" cy="2699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00" name="Google Shape;700;p7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70775" y="803574"/>
            <a:ext cx="361925" cy="488315"/>
          </a:xfrm>
          <a:prstGeom prst="rect">
            <a:avLst/>
          </a:prstGeom>
          <a:noFill/>
          <a:ln>
            <a:noFill/>
          </a:ln>
        </p:spPr>
      </p:pic>
      <p:pic>
        <p:nvPicPr>
          <p:cNvPr id="701" name="Google Shape;701;p7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96325" y="1040933"/>
            <a:ext cx="202974" cy="273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02" name="Google Shape;702;p7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70775" y="1738587"/>
            <a:ext cx="361925" cy="488315"/>
          </a:xfrm>
          <a:prstGeom prst="rect">
            <a:avLst/>
          </a:prstGeom>
          <a:noFill/>
          <a:ln>
            <a:noFill/>
          </a:ln>
        </p:spPr>
      </p:pic>
      <p:pic>
        <p:nvPicPr>
          <p:cNvPr id="703" name="Google Shape;703;p7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72000" y="915925"/>
            <a:ext cx="523873" cy="523873"/>
          </a:xfrm>
          <a:prstGeom prst="rect">
            <a:avLst/>
          </a:prstGeom>
          <a:noFill/>
          <a:ln>
            <a:noFill/>
          </a:ln>
        </p:spPr>
      </p:pic>
      <p:pic>
        <p:nvPicPr>
          <p:cNvPr id="704" name="Google Shape;704;p7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41875" y="915925"/>
            <a:ext cx="523873" cy="523873"/>
          </a:xfrm>
          <a:prstGeom prst="rect">
            <a:avLst/>
          </a:prstGeom>
          <a:noFill/>
          <a:ln>
            <a:noFill/>
          </a:ln>
        </p:spPr>
      </p:pic>
      <p:pic>
        <p:nvPicPr>
          <p:cNvPr id="705" name="Google Shape;705;p7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801450" y="1240799"/>
            <a:ext cx="325725" cy="325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06" name="Google Shape;706;p7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678450" y="1607337"/>
            <a:ext cx="523873" cy="523873"/>
          </a:xfrm>
          <a:prstGeom prst="rect">
            <a:avLst/>
          </a:prstGeom>
          <a:noFill/>
          <a:ln>
            <a:noFill/>
          </a:ln>
        </p:spPr>
      </p:pic>
      <p:pic>
        <p:nvPicPr>
          <p:cNvPr id="707" name="Google Shape;707;p7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03250" y="2825725"/>
            <a:ext cx="523873" cy="5238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p76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The SKA-MPI Telescope</a:t>
            </a:r>
            <a:endParaRPr/>
          </a:p>
        </p:txBody>
      </p:sp>
      <p:sp>
        <p:nvSpPr>
          <p:cNvPr id="713" name="Google Shape;713;p76"/>
          <p:cNvSpPr txBox="1"/>
          <p:nvPr>
            <p:ph idx="1" type="body"/>
          </p:nvPr>
        </p:nvSpPr>
        <p:spPr>
          <a:xfrm>
            <a:off x="2856650" y="1919075"/>
            <a:ext cx="2966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de"/>
              <a:t>Prototype for SKA-MID</a:t>
            </a: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de"/>
              <a:t>Site: Karoo, South Africa</a:t>
            </a: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de"/>
              <a:t>Offset Gregorian, D=15m</a:t>
            </a: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de"/>
              <a:t>Receivers:</a:t>
            </a:r>
            <a:endParaRPr/>
          </a:p>
          <a:p>
            <a:pPr indent="-304165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de"/>
              <a:t>S-Band (1.75-3.5 GHz) </a:t>
            </a:r>
            <a:endParaRPr/>
          </a:p>
          <a:p>
            <a:pPr indent="-304165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de"/>
              <a:t>Ku-Band (12-18 GHz)</a:t>
            </a: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de"/>
              <a:t>Resolution: 0.4-0.8 deg</a:t>
            </a: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de"/>
              <a:t>64000 frequency channels (30 kHz channels)</a:t>
            </a: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de"/>
              <a:t>owned by MPIfR, but part of DMeerkat project</a:t>
            </a:r>
            <a:endParaRPr/>
          </a:p>
        </p:txBody>
      </p:sp>
      <p:pic>
        <p:nvPicPr>
          <p:cNvPr id="714" name="Google Shape;714;p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9100" y="1713788"/>
            <a:ext cx="2587548" cy="3267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15" name="Google Shape;715;p7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22875" y="2567800"/>
            <a:ext cx="2924227" cy="1644899"/>
          </a:xfrm>
          <a:prstGeom prst="rect">
            <a:avLst/>
          </a:prstGeom>
          <a:noFill/>
          <a:ln>
            <a:noFill/>
          </a:ln>
        </p:spPr>
      </p:pic>
      <p:sp>
        <p:nvSpPr>
          <p:cNvPr id="716" name="Google Shape;716;p76"/>
          <p:cNvSpPr txBox="1"/>
          <p:nvPr/>
        </p:nvSpPr>
        <p:spPr>
          <a:xfrm>
            <a:off x="613150" y="4909250"/>
            <a:ext cx="2016600" cy="19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1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Credit: MT Mechatronics</a:t>
            </a:r>
            <a:endParaRPr sz="11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17" name="Google Shape;717;p76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p77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Software System</a:t>
            </a:r>
            <a:endParaRPr/>
          </a:p>
        </p:txBody>
      </p:sp>
      <p:pic>
        <p:nvPicPr>
          <p:cNvPr id="723" name="Google Shape;723;p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4550" y="1821025"/>
            <a:ext cx="7566652" cy="3224950"/>
          </a:xfrm>
          <a:prstGeom prst="rect">
            <a:avLst/>
          </a:prstGeom>
          <a:noFill/>
          <a:ln>
            <a:noFill/>
          </a:ln>
        </p:spPr>
      </p:pic>
      <p:sp>
        <p:nvSpPr>
          <p:cNvPr id="724" name="Google Shape;724;p77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8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p78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RFI Flagging / Satellite Tracking</a:t>
            </a:r>
            <a:endParaRPr/>
          </a:p>
        </p:txBody>
      </p:sp>
      <p:pic>
        <p:nvPicPr>
          <p:cNvPr id="730" name="Google Shape;730;p7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90825" y="2150562"/>
            <a:ext cx="4358575" cy="2257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31" name="Google Shape;731;p7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2600" y="2214025"/>
            <a:ext cx="4252503" cy="2130399"/>
          </a:xfrm>
          <a:prstGeom prst="rect">
            <a:avLst/>
          </a:prstGeom>
          <a:noFill/>
          <a:ln>
            <a:noFill/>
          </a:ln>
        </p:spPr>
      </p:pic>
      <p:sp>
        <p:nvSpPr>
          <p:cNvPr id="732" name="Google Shape;732;p78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6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p79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Pointing Calibration</a:t>
            </a:r>
            <a:endParaRPr/>
          </a:p>
        </p:txBody>
      </p:sp>
      <p:pic>
        <p:nvPicPr>
          <p:cNvPr id="738" name="Google Shape;738;p7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6600" y="1900875"/>
            <a:ext cx="6270400" cy="3154925"/>
          </a:xfrm>
          <a:prstGeom prst="rect">
            <a:avLst/>
          </a:prstGeom>
          <a:noFill/>
          <a:ln>
            <a:noFill/>
          </a:ln>
        </p:spPr>
      </p:pic>
      <p:sp>
        <p:nvSpPr>
          <p:cNvPr id="739" name="Google Shape;739;p79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3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p80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Atmospheric Emission</a:t>
            </a:r>
            <a:endParaRPr/>
          </a:p>
        </p:txBody>
      </p:sp>
      <p:sp>
        <p:nvSpPr>
          <p:cNvPr id="745" name="Google Shape;745;p80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46" name="Google Shape;746;p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2023" y="1818825"/>
            <a:ext cx="4734674" cy="305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7" name="Google Shape;747;p8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54575" y="1818825"/>
            <a:ext cx="3870126" cy="2603699"/>
          </a:xfrm>
          <a:prstGeom prst="rect">
            <a:avLst/>
          </a:prstGeom>
          <a:noFill/>
          <a:ln>
            <a:noFill/>
          </a:ln>
        </p:spPr>
      </p:pic>
      <p:sp>
        <p:nvSpPr>
          <p:cNvPr id="748" name="Google Shape;748;p80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2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p81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Beam Shape</a:t>
            </a:r>
            <a:endParaRPr/>
          </a:p>
        </p:txBody>
      </p:sp>
      <p:pic>
        <p:nvPicPr>
          <p:cNvPr id="754" name="Google Shape;754;p8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3150" y="1872500"/>
            <a:ext cx="3957899" cy="2935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55" name="Google Shape;755;p8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63925" y="2083276"/>
            <a:ext cx="3819549" cy="2513901"/>
          </a:xfrm>
          <a:prstGeom prst="rect">
            <a:avLst/>
          </a:prstGeom>
          <a:noFill/>
          <a:ln>
            <a:noFill/>
          </a:ln>
        </p:spPr>
      </p:pic>
      <p:sp>
        <p:nvSpPr>
          <p:cNvPr id="756" name="Google Shape;756;p8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9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Der Himmel im optischen Bereich</a:t>
            </a:r>
            <a:endParaRPr/>
          </a:p>
        </p:txBody>
      </p:sp>
      <p:pic>
        <p:nvPicPr>
          <p:cNvPr id="113" name="Google Shape;113;p19" title="WhatsApp Image 2026-06-11 at 12.55.56.jpe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17050" y="949050"/>
            <a:ext cx="5155300" cy="3866475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9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r>
              <a:rPr lang="de"/>
              <a:t>/54</a:t>
            </a:r>
            <a:endParaRPr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82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Flux Calibration via Noise Diode</a:t>
            </a:r>
            <a:endParaRPr/>
          </a:p>
        </p:txBody>
      </p:sp>
      <p:pic>
        <p:nvPicPr>
          <p:cNvPr id="762" name="Google Shape;762;p8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0225" y="1969600"/>
            <a:ext cx="2004000" cy="3073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63" name="Google Shape;763;p8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67300" y="1766542"/>
            <a:ext cx="2003999" cy="149602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4" name="Google Shape;764;p8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02163" y="1766037"/>
            <a:ext cx="2153076" cy="1461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65" name="Google Shape;765;p8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054325" y="3295928"/>
            <a:ext cx="2004000" cy="1432773"/>
          </a:xfrm>
          <a:prstGeom prst="rect">
            <a:avLst/>
          </a:prstGeom>
          <a:noFill/>
          <a:ln>
            <a:noFill/>
          </a:ln>
        </p:spPr>
      </p:pic>
      <p:pic>
        <p:nvPicPr>
          <p:cNvPr id="766" name="Google Shape;766;p8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867300" y="3262552"/>
            <a:ext cx="2498950" cy="1639124"/>
          </a:xfrm>
          <a:prstGeom prst="rect">
            <a:avLst/>
          </a:prstGeom>
          <a:noFill/>
          <a:ln>
            <a:noFill/>
          </a:ln>
        </p:spPr>
      </p:pic>
      <p:sp>
        <p:nvSpPr>
          <p:cNvPr id="767" name="Google Shape;767;p8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83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Technical challenges &amp; Trouble shooting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during commissioning</a:t>
            </a:r>
            <a:endParaRPr/>
          </a:p>
        </p:txBody>
      </p:sp>
      <p:sp>
        <p:nvSpPr>
          <p:cNvPr id="773" name="Google Shape;773;p83"/>
          <p:cNvSpPr txBox="1"/>
          <p:nvPr>
            <p:ph idx="1" type="body"/>
          </p:nvPr>
        </p:nvSpPr>
        <p:spPr>
          <a:xfrm>
            <a:off x="471900" y="1919075"/>
            <a:ext cx="39066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de"/>
              <a:t>Telescope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de"/>
              <a:t>Technical work on site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de"/>
              <a:t>Stow pin problems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de"/>
              <a:t>Telescope stuck due to accuracy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de"/>
              <a:t>Max range exceeded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de"/>
              <a:t>Potential timing offset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de"/>
              <a:t>Server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de"/>
              <a:t>Data loss in SA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de"/>
              <a:t>Server downtimes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de"/>
              <a:t>Delay in data transport</a:t>
            </a:r>
            <a:endParaRPr/>
          </a:p>
        </p:txBody>
      </p:sp>
      <p:sp>
        <p:nvSpPr>
          <p:cNvPr id="774" name="Google Shape;774;p83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  <p:pic>
        <p:nvPicPr>
          <p:cNvPr id="775" name="Google Shape;775;p8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32500" y="1726800"/>
            <a:ext cx="2902851" cy="1910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76" name="Google Shape;776;p8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60525" y="3755875"/>
            <a:ext cx="2190302" cy="1333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77" name="Google Shape;777;p8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59500" y="3728738"/>
            <a:ext cx="2260373" cy="13876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84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Motivation</a:t>
            </a:r>
            <a:endParaRPr/>
          </a:p>
        </p:txBody>
      </p:sp>
      <p:pic>
        <p:nvPicPr>
          <p:cNvPr id="783" name="Google Shape;783;p8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5000" y="1767600"/>
            <a:ext cx="4373625" cy="3043874"/>
          </a:xfrm>
          <a:prstGeom prst="rect">
            <a:avLst/>
          </a:prstGeom>
          <a:noFill/>
          <a:ln>
            <a:noFill/>
          </a:ln>
        </p:spPr>
      </p:pic>
      <p:sp>
        <p:nvSpPr>
          <p:cNvPr id="784" name="Google Shape;784;p84"/>
          <p:cNvSpPr txBox="1"/>
          <p:nvPr/>
        </p:nvSpPr>
        <p:spPr>
          <a:xfrm>
            <a:off x="4725000" y="1982225"/>
            <a:ext cx="3969000" cy="269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</a:pPr>
            <a:r>
              <a:rPr lang="de"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There is currently no broadband All Sky S-Band Survey</a:t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</a:pPr>
            <a:r>
              <a:rPr lang="de"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Imaging of extended emission</a:t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</a:pPr>
            <a:r>
              <a:rPr lang="de"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Rotation Measure (Magnetism)</a:t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</a:pPr>
            <a:r>
              <a:rPr lang="de"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Galactic foregrounds</a:t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</a:pPr>
            <a:r>
              <a:rPr lang="de"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The broad bandwidth increases extrapolation accuracy to other frequencies (e.g. CMB)</a:t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85" name="Google Shape;785;p84"/>
          <p:cNvSpPr txBox="1"/>
          <p:nvPr/>
        </p:nvSpPr>
        <p:spPr>
          <a:xfrm>
            <a:off x="1815000" y="4736100"/>
            <a:ext cx="1517700" cy="4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1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Basu et al. 2019</a:t>
            </a:r>
            <a:endParaRPr sz="11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86" name="Google Shape;786;p84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  <p:sp>
        <p:nvSpPr>
          <p:cNvPr id="787" name="Google Shape;787;p84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Google Shape;792;p85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Scanning Strategy</a:t>
            </a:r>
            <a:endParaRPr/>
          </a:p>
        </p:txBody>
      </p:sp>
      <p:pic>
        <p:nvPicPr>
          <p:cNvPr id="793" name="Google Shape;793;p8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525" y="2058262"/>
            <a:ext cx="4070151" cy="1993275"/>
          </a:xfrm>
          <a:prstGeom prst="rect">
            <a:avLst/>
          </a:prstGeom>
          <a:noFill/>
          <a:ln>
            <a:noFill/>
          </a:ln>
        </p:spPr>
      </p:pic>
      <p:sp>
        <p:nvSpPr>
          <p:cNvPr id="794" name="Google Shape;794;p85"/>
          <p:cNvSpPr txBox="1"/>
          <p:nvPr/>
        </p:nvSpPr>
        <p:spPr>
          <a:xfrm>
            <a:off x="4731275" y="1706575"/>
            <a:ext cx="3615000" cy="350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</a:pPr>
            <a:r>
              <a:rPr lang="de"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Long, azimuthal scans at constant south pole elevation</a:t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➢"/>
            </a:pPr>
            <a:r>
              <a:rPr lang="de"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Constant ground pickup &amp; no elevation-dependent atmospheric variation</a:t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➢"/>
            </a:pPr>
            <a:r>
              <a:rPr lang="de"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South pole as a common point</a:t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➢"/>
            </a:pPr>
            <a:r>
              <a:rPr lang="de"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Abundant crossing points</a:t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➢"/>
            </a:pPr>
            <a:r>
              <a:rPr lang="de"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Long, but fast scans</a:t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95" name="Google Shape;795;p85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9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p86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Atmospheric Emission Cleaning through Basketweaving</a:t>
            </a:r>
            <a:endParaRPr/>
          </a:p>
        </p:txBody>
      </p:sp>
      <p:pic>
        <p:nvPicPr>
          <p:cNvPr id="801" name="Google Shape;801;p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43950" y="2779337"/>
            <a:ext cx="4056100" cy="2032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02" name="Google Shape;802;p8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14025" y="774850"/>
            <a:ext cx="3877827" cy="1948350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86"/>
          <p:cNvSpPr txBox="1"/>
          <p:nvPr/>
        </p:nvSpPr>
        <p:spPr>
          <a:xfrm>
            <a:off x="4668600" y="4914300"/>
            <a:ext cx="4347900" cy="22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rgbClr val="0D0D0D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804" name="Google Shape;804;p86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r>
              <a:rPr lang="de"/>
              <a:t>/54</a:t>
            </a:r>
            <a:endParaRPr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8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Google Shape;809;p87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Survey Analysis &amp; Verification </a:t>
            </a:r>
            <a:endParaRPr/>
          </a:p>
        </p:txBody>
      </p:sp>
      <p:sp>
        <p:nvSpPr>
          <p:cNvPr id="810" name="Google Shape;810;p87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  <p:pic>
        <p:nvPicPr>
          <p:cNvPr id="811" name="Google Shape;811;p8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13050" y="1747025"/>
            <a:ext cx="2531175" cy="1728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2" name="Google Shape;812;p8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22045" y="3475900"/>
            <a:ext cx="3195101" cy="193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3" name="Google Shape;813;p8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6076" y="1747025"/>
            <a:ext cx="2734511" cy="3342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7" name="Shape 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8" name="Google Shape;818;p88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Survey Motivation: CMB Fluctuation</a:t>
            </a:r>
            <a:endParaRPr/>
          </a:p>
        </p:txBody>
      </p:sp>
      <p:sp>
        <p:nvSpPr>
          <p:cNvPr id="819" name="Google Shape;819;p88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r>
              <a:rPr lang="de"/>
              <a:t>/54</a:t>
            </a:r>
            <a:endParaRPr/>
          </a:p>
        </p:txBody>
      </p:sp>
      <p:pic>
        <p:nvPicPr>
          <p:cNvPr id="820" name="Google Shape;820;p8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80825" y="1874600"/>
            <a:ext cx="5405802" cy="3105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89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Survey Motivation: Polarized CMB Fluctuations</a:t>
            </a:r>
            <a:endParaRPr/>
          </a:p>
        </p:txBody>
      </p:sp>
      <p:sp>
        <p:nvSpPr>
          <p:cNvPr id="826" name="Google Shape;826;p89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r>
              <a:rPr lang="de"/>
              <a:t>/54</a:t>
            </a:r>
            <a:endParaRPr/>
          </a:p>
        </p:txBody>
      </p:sp>
      <p:pic>
        <p:nvPicPr>
          <p:cNvPr id="827" name="Google Shape;827;p8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1900" y="1815850"/>
            <a:ext cx="5589550" cy="2813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Google Shape;832;p90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Survey Motivation: Galactic Foreground Components</a:t>
            </a:r>
            <a:endParaRPr/>
          </a:p>
        </p:txBody>
      </p:sp>
      <p:sp>
        <p:nvSpPr>
          <p:cNvPr id="833" name="Google Shape;833;p90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r>
              <a:rPr lang="de"/>
              <a:t>/54</a:t>
            </a:r>
            <a:endParaRPr/>
          </a:p>
        </p:txBody>
      </p:sp>
      <p:pic>
        <p:nvPicPr>
          <p:cNvPr id="834" name="Google Shape;834;p9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1900" y="1839188"/>
            <a:ext cx="5917791" cy="2869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8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" name="Google Shape;839;p91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Survey Motivation: Extrapolation to CMB Frequencies</a:t>
            </a:r>
            <a:endParaRPr/>
          </a:p>
        </p:txBody>
      </p:sp>
      <p:sp>
        <p:nvSpPr>
          <p:cNvPr id="840" name="Google Shape;840;p9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r>
              <a:rPr lang="de"/>
              <a:t>/54</a:t>
            </a:r>
            <a:endParaRPr/>
          </a:p>
        </p:txBody>
      </p:sp>
      <p:pic>
        <p:nvPicPr>
          <p:cNvPr id="841" name="Google Shape;841;p9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1900" y="1883450"/>
            <a:ext cx="7448200" cy="2566400"/>
          </a:xfrm>
          <a:prstGeom prst="rect">
            <a:avLst/>
          </a:prstGeom>
          <a:noFill/>
          <a:ln>
            <a:noFill/>
          </a:ln>
        </p:spPr>
      </p:pic>
      <p:sp>
        <p:nvSpPr>
          <p:cNvPr id="842" name="Google Shape;842;p91"/>
          <p:cNvSpPr txBox="1"/>
          <p:nvPr/>
        </p:nvSpPr>
        <p:spPr>
          <a:xfrm>
            <a:off x="2000200" y="4361075"/>
            <a:ext cx="8427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700">
                <a:latin typeface="Roboto"/>
                <a:ea typeface="Roboto"/>
                <a:cs typeface="Roboto"/>
                <a:sym typeface="Roboto"/>
              </a:rPr>
              <a:t>Basu et al, 2019</a:t>
            </a:r>
            <a:endParaRPr sz="7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43" name="Google Shape;843;p91"/>
          <p:cNvSpPr txBox="1"/>
          <p:nvPr/>
        </p:nvSpPr>
        <p:spPr>
          <a:xfrm>
            <a:off x="5837225" y="4403125"/>
            <a:ext cx="8427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700">
                <a:latin typeface="Roboto"/>
                <a:ea typeface="Roboto"/>
                <a:cs typeface="Roboto"/>
                <a:sym typeface="Roboto"/>
              </a:rPr>
              <a:t>Basu et al, 2019</a:t>
            </a:r>
            <a:endParaRPr sz="7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0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Der Himmel im optischen Bereich</a:t>
            </a:r>
            <a:endParaRPr/>
          </a:p>
        </p:txBody>
      </p:sp>
      <p:pic>
        <p:nvPicPr>
          <p:cNvPr id="120" name="Google Shape;120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20400" y="689275"/>
            <a:ext cx="6362426" cy="400635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20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r>
              <a:rPr lang="de"/>
              <a:t>/54</a:t>
            </a:r>
            <a:endParaRPr/>
          </a:p>
        </p:txBody>
      </p:sp>
      <p:sp>
        <p:nvSpPr>
          <p:cNvPr id="122" name="Google Shape;122;p20"/>
          <p:cNvSpPr txBox="1"/>
          <p:nvPr/>
        </p:nvSpPr>
        <p:spPr>
          <a:xfrm>
            <a:off x="2910575" y="4765850"/>
            <a:ext cx="2562000" cy="19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Quelle: ESA/GAIA/DPAC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7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" name="Google Shape;848;p92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Survey Motivation: Stokes Q,U Fitting</a:t>
            </a:r>
            <a:endParaRPr/>
          </a:p>
        </p:txBody>
      </p:sp>
      <p:sp>
        <p:nvSpPr>
          <p:cNvPr id="849" name="Google Shape;849;p9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r>
              <a:rPr lang="de"/>
              <a:t>/54</a:t>
            </a:r>
            <a:endParaRPr/>
          </a:p>
        </p:txBody>
      </p:sp>
      <p:pic>
        <p:nvPicPr>
          <p:cNvPr id="850" name="Google Shape;850;p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1900" y="1919075"/>
            <a:ext cx="6516776" cy="2612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4" name="Shape 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" name="Google Shape;855;p93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Gain Variation / Noise Diode Monotioring</a:t>
            </a:r>
            <a:endParaRPr/>
          </a:p>
        </p:txBody>
      </p:sp>
      <p:sp>
        <p:nvSpPr>
          <p:cNvPr id="856" name="Google Shape;856;p93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  <p:pic>
        <p:nvPicPr>
          <p:cNvPr id="857" name="Google Shape;857;p9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1900" y="1919075"/>
            <a:ext cx="4047850" cy="2832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8" name="Google Shape;858;p9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65900" y="1919075"/>
            <a:ext cx="4244878" cy="2832250"/>
          </a:xfrm>
          <a:prstGeom prst="rect">
            <a:avLst/>
          </a:prstGeom>
          <a:noFill/>
          <a:ln>
            <a:noFill/>
          </a:ln>
        </p:spPr>
      </p:pic>
      <p:sp>
        <p:nvSpPr>
          <p:cNvPr id="859" name="Google Shape;859;p93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1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Der Himmel im Radiobereich</a:t>
            </a:r>
            <a:endParaRPr/>
          </a:p>
        </p:txBody>
      </p:sp>
      <p:sp>
        <p:nvSpPr>
          <p:cNvPr id="128" name="Google Shape;128;p2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r>
              <a:rPr lang="de"/>
              <a:t>/54</a:t>
            </a:r>
            <a:endParaRPr/>
          </a:p>
        </p:txBody>
      </p:sp>
      <p:pic>
        <p:nvPicPr>
          <p:cNvPr id="129" name="Google Shape;129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31125" y="863750"/>
            <a:ext cx="6281749" cy="3946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Material">
  <a:themeElements>
    <a:clrScheme name="Material">
      <a:dk1>
        <a:srgbClr val="4285F4"/>
      </a:dk1>
      <a:lt1>
        <a:srgbClr val="FFFFFF"/>
      </a:lt1>
      <a:dk2>
        <a:srgbClr val="424242"/>
      </a:dk2>
      <a:lt2>
        <a:srgbClr val="737373"/>
      </a:lt2>
      <a:accent1>
        <a:srgbClr val="0277BD"/>
      </a:accent1>
      <a:accent2>
        <a:srgbClr val="0F9D58"/>
      </a:accent2>
      <a:accent3>
        <a:srgbClr val="DB4437"/>
      </a:accent3>
      <a:accent4>
        <a:srgbClr val="FAFAFA"/>
      </a:accent4>
      <a:accent5>
        <a:srgbClr val="1A237E"/>
      </a:accent5>
      <a:accent6>
        <a:srgbClr val="F4B400"/>
      </a:accent6>
      <a:hlink>
        <a:srgbClr val="1A237E"/>
      </a:hlink>
      <a:folHlink>
        <a:srgbClr val="1A237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