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Lst>
  <p:sldSz cy="5143500" cx="9144000"/>
  <p:notesSz cx="6858000" cy="9144000"/>
  <p:embeddedFontLst>
    <p:embeddedFont>
      <p:font typeface="PT Sans Narrow"/>
      <p:regular r:id="rId19"/>
      <p:bold r:id="rId20"/>
    </p:embeddedFont>
    <p:embeddedFont>
      <p:font typeface="Roboto Mono"/>
      <p:regular r:id="rId21"/>
      <p:bold r:id="rId22"/>
      <p:italic r:id="rId23"/>
      <p:boldItalic r:id="rId24"/>
    </p:embeddedFont>
    <p:embeddedFont>
      <p:font typeface="Open Sans"/>
      <p:regular r:id="rId25"/>
      <p:bold r:id="rId26"/>
      <p:italic r:id="rId27"/>
      <p:boldItalic r:id="rId2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PTSansNarrow-bold.fntdata"/><Relationship Id="rId22" Type="http://schemas.openxmlformats.org/officeDocument/2006/relationships/font" Target="fonts/RobotoMono-bold.fntdata"/><Relationship Id="rId21" Type="http://schemas.openxmlformats.org/officeDocument/2006/relationships/font" Target="fonts/RobotoMono-regular.fntdata"/><Relationship Id="rId24" Type="http://schemas.openxmlformats.org/officeDocument/2006/relationships/font" Target="fonts/RobotoMono-boldItalic.fntdata"/><Relationship Id="rId23" Type="http://schemas.openxmlformats.org/officeDocument/2006/relationships/font" Target="fonts/RobotoMono-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OpenSans-bold.fntdata"/><Relationship Id="rId25" Type="http://schemas.openxmlformats.org/officeDocument/2006/relationships/font" Target="fonts/OpenSans-regular.fntdata"/><Relationship Id="rId28" Type="http://schemas.openxmlformats.org/officeDocument/2006/relationships/font" Target="fonts/OpenSans-boldItalic.fntdata"/><Relationship Id="rId27" Type="http://schemas.openxmlformats.org/officeDocument/2006/relationships/font" Target="fonts/OpenSans-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font" Target="fonts/PTSansNarrow-regular.fntdata"/><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64" name="Google Shape;64;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Hi I’m sam huynh from australian astronomical optics at macquarie university. In this talk, I will cover how I found and removed a bottleneck from Data Central’s Ingestion System, the tools I used to find it, and the importance of good profiling and monitoring of any system.</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g3a1a77d564e_0_6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6" name="Google Shape;146;g3a1a77d564e_0_6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You might remember when i introduced pyspy that you execute your program normally with pyspy record in front. Sometimes you are already running your program say in production. Instead of redeploying to record and get a flame graph. You can get a live view with py-spy top. Py spy will do the same thing but look at the stack trace of the program you passed and give you live view of what is taking the most CPU time. Another useful command is dump which will sample the program once and give you the stack trace. You may need to run with sudo to let pyspy inspect other processes</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g3a1a77d564e_0_6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5" name="Google Shape;155;g3a1a77d564e_0_6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Going back to Data Central’s ingestion system. There are definitely more optimisations that we can make. Especially with longer running systems, it’s worth having an idea about how your system is performing. Profiling is one way, logging and metrics is another way. Given data volumes are only going up, this only become more important. Eventually we will reach the point where we need to make optimisations because the code is inefficient or we are making tweaks to make the most out of hardware. Having previous profiling results on hand can help us verify the optimisations we make actually result in a performance increase, we can see if our code scales well, and also if new additions don’t cause performance regressions.</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g3a1d139c59a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3" name="Google Shape;163;g3a1d139c59a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Before I wrap up, some key things to take away.</a:t>
            </a:r>
            <a:endParaRPr/>
          </a:p>
          <a:p>
            <a:pPr indent="0" lvl="0" marL="0" rtl="0" algn="l">
              <a:spcBef>
                <a:spcPts val="0"/>
              </a:spcBef>
              <a:spcAft>
                <a:spcPts val="0"/>
              </a:spcAft>
              <a:buNone/>
            </a:pPr>
            <a:r>
              <a:rPr lang="en"/>
              <a:t>Optimising without reasons to is a no go.</a:t>
            </a:r>
            <a:endParaRPr/>
          </a:p>
          <a:p>
            <a:pPr indent="0" lvl="0" marL="0" rtl="0" algn="l">
              <a:spcBef>
                <a:spcPts val="0"/>
              </a:spcBef>
              <a:spcAft>
                <a:spcPts val="0"/>
              </a:spcAft>
              <a:buNone/>
            </a:pPr>
            <a:r>
              <a:rPr lang="en"/>
              <a:t>Yes you can see bits of code taking a while to execute on testing. But </a:t>
            </a:r>
            <a:r>
              <a:rPr lang="en"/>
              <a:t>this</a:t>
            </a:r>
            <a:r>
              <a:rPr lang="en"/>
              <a:t> might be a small overhead which you can’t control. When you run on larger inputs, you might see that other bits of code don’t scale well which is what you should be optimising. It might be that there are network and hardware limitations that you are working against.</a:t>
            </a:r>
            <a:endParaRPr/>
          </a:p>
          <a:p>
            <a:pPr indent="0" lvl="0" marL="0" rtl="0" algn="l">
              <a:spcBef>
                <a:spcPts val="0"/>
              </a:spcBef>
              <a:spcAft>
                <a:spcPts val="0"/>
              </a:spcAft>
              <a:buNone/>
            </a:pPr>
            <a:r>
              <a:rPr lang="en"/>
              <a:t>That being said, profiling can help you spot problems before they become problems. By changing input size, you can see how well a </a:t>
            </a:r>
            <a:endParaRPr/>
          </a:p>
          <a:p>
            <a:pPr indent="0" lvl="0" marL="0" rtl="0" algn="l">
              <a:spcBef>
                <a:spcPts val="0"/>
              </a:spcBef>
              <a:spcAft>
                <a:spcPts val="0"/>
              </a:spcAft>
              <a:buNone/>
            </a:pPr>
            <a:r>
              <a:rPr lang="en"/>
              <a:t>Profiling is just one tool to help you diagnose problems. Logging and metrics can help you find other problems. Good logging with a good search system can help you find issues with weird input which wouldn’t be caught with a </a:t>
            </a:r>
            <a:r>
              <a:rPr lang="en"/>
              <a:t>profiler</a:t>
            </a:r>
            <a:r>
              <a:rPr lang="en"/>
              <a:t>.</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g3a1d139c59a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1" name="Google Shape;171;g3a1d139c59a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And that’s it for my talk. If you have any questions feel free to send me an email which at the bottom of this slide. Thanks and enjoy the rest of the conference!</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 name="Shape 72"/>
        <p:cNvGrpSpPr/>
        <p:nvPr/>
      </p:nvGrpSpPr>
      <p:grpSpPr>
        <a:xfrm>
          <a:off x="0" y="0"/>
          <a:ext cx="0" cy="0"/>
          <a:chOff x="0" y="0"/>
          <a:chExt cx="0" cy="0"/>
        </a:xfrm>
      </p:grpSpPr>
      <p:sp>
        <p:nvSpPr>
          <p:cNvPr id="73" name="Google Shape;73;g3a0754d2aa3_0_1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4" name="Google Shape;74;g3a0754d2aa3_0_1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At Data Central, we get requests from survey teams to host and serve out their data. We’ve seen over time the data sets are getting larger and larger. Survey teams for their data releases are wanting to release larger data sets</a:t>
            </a:r>
            <a:r>
              <a:rPr lang="en"/>
              <a:t>. Not just more spectra, larger catalogues and IFS but additional data products like pipeline results and additional plots and analysis.</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g398a416770c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2" name="Google Shape;82;g398a416770c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At Data Central, we use Django Celery Postgres and Docker to serve out data to the community. When survey teams give us their data, our ingestion system creates records for each spectra file, catalogue, IFS file and imaging file that users can find and access. For parallelisation, these records are created by celery tasks and put into a Postgres database which users access through our Django website. We do a lot of checks in the celery tasks to make sure these data products are useful to the community. Quite recently, we added miscellaneous files to support additional data products into the ingestion system. We aren’t as strict on these files - only that the file exists and the file size matches what we expect it to be.</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g398a416770c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0" name="Google Shape;90;g398a416770c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For a recent data release, I came across a problem. This data release has millions and millions of spectra and even more miscellaneous files. The spectra data set would take roughly 2 or 3 days to ingest. But strangely the miscellaneous files would take much longer. At least 1 week. So the question is why? Why would ingesting the miscellaneous files take so long if the only check done is a file size check?</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g398a416770c_1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 name="Google Shape;98;g398a416770c_1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 got curious and looked at the database. I thought a lot of records were going to be created for this dataset which might bottleneck the system. Databases usually have some mechanism to find what queries are running and if they are blocking other queries. For postgres, there are system tables which you can query to show the state of the system. There is also an extension pg_stat_statements which you should use since this records query planning and execution statistics. The two queries on the screen I have ready to copy from my notes if I need to see whats running on Postgres databases. One for looking at blocked queries and one for looking at running queries. From these queries I can see If there is a lot of blocking, If there are a lot of queries running, How long queries are running. What I found was, there wasnt much blocking in the database but there was a lot of querying for id’s that we want to put into the records for ingestion… So the next question… where are these queries made.</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g3a0754d2aa3_0_1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0" name="Google Shape;110;g3a0754d2aa3_0_1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To find where the queries were made, I used a little tool called py-spy. </a:t>
            </a:r>
            <a:r>
              <a:rPr lang="en"/>
              <a:t>p</a:t>
            </a:r>
            <a:r>
              <a:rPr lang="en"/>
              <a:t>y-spy is a profiling tool which looks at a python program’s stack periodically to create a flame graph which shows you how much time your program is spending in each function </a:t>
            </a:r>
            <a:r>
              <a:rPr lang="en"/>
              <a:t>call. All you need to do is run py-spy record with your normal python program invocation. What you get out is a </a:t>
            </a:r>
            <a:r>
              <a:rPr lang="en">
                <a:solidFill>
                  <a:schemeClr val="dk1"/>
                </a:solidFill>
              </a:rPr>
              <a:t>flame graph. </a:t>
            </a:r>
            <a:r>
              <a:rPr lang="en"/>
              <a:t>So in the example flame graph on the py-spy github, roughly half of the time spent in calculcate_similar_artists was doing fitting, and another half calculating the similarity score.</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g398a416770c_2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0" name="Google Shape;120;g398a416770c_2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 nice thing about these graphs is that they are interactive so you can see how many times py-spy saw your program running a function. You can also click on a function call to </a:t>
            </a:r>
            <a:r>
              <a:rPr lang="en"/>
              <a:t>zoom in on that function.</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g398a416770c_1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9" name="Google Shape;129;g398a416770c_1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So what I found was there was some queries hitting the database which would scan tables for ID’s which we reuse multiple times. Caching these queries instead reduced </a:t>
            </a:r>
            <a:r>
              <a:rPr lang="en"/>
              <a:t>unnecessary</a:t>
            </a:r>
            <a:r>
              <a:rPr lang="en"/>
              <a:t> load on the database and improved performance significantly. Instead of taking at least a week to ingest, all miscellaneous files took </a:t>
            </a:r>
            <a:r>
              <a:rPr lang="en"/>
              <a:t>roughly</a:t>
            </a:r>
            <a:r>
              <a:rPr lang="en"/>
              <a:t> 8 hours.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g3a1a77d564e_0_6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8" name="Google Shape;138;g3a1a77d564e_0_6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Some thing you should know about py-spy</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You dont need to make any modifications to your existing code. You can run the py-spy record command and it just works. There is a caveat though in that if you are running python within a docker container or kubernetes environment, you’ll need to add the SYS_PTRACE capability. It’s likely you wouldnt be running with this enabled so you’ll have to redeploy your docker or kubernetes environment to make this work.</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The github readme for py-spy has more information about this and more information about how py-spy works so you should check it out.</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Since py-spy is just reading the stack traces, its only useful for CPU profiling. If you want to profile for example memory, there are other tools like the standard tracemalloc module and plenty more on PyPI. There was a memory issue I wouldn’t have caught and fixed if I didn’t receive notifications about a kubernetes pod rebooting due to a memory leak. Even running the memory profiler for a short time showed me where the memory leak was occurring.</a:t>
            </a:r>
            <a:endParaRPr/>
          </a:p>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cxnSp>
        <p:nvCxnSpPr>
          <p:cNvPr id="10" name="Google Shape;10;p2"/>
          <p:cNvCxnSpPr/>
          <p:nvPr/>
        </p:nvCxnSpPr>
        <p:spPr>
          <a:xfrm>
            <a:off x="7007735" y="3176888"/>
            <a:ext cx="562200" cy="0"/>
          </a:xfrm>
          <a:prstGeom prst="straightConnector1">
            <a:avLst/>
          </a:prstGeom>
          <a:noFill/>
          <a:ln cap="flat" cmpd="sng" w="76200">
            <a:solidFill>
              <a:schemeClr val="lt2"/>
            </a:solidFill>
            <a:prstDash val="solid"/>
            <a:round/>
            <a:headEnd len="sm" w="sm" type="none"/>
            <a:tailEnd len="sm" w="sm" type="none"/>
          </a:ln>
        </p:spPr>
      </p:cxnSp>
      <p:cxnSp>
        <p:nvCxnSpPr>
          <p:cNvPr id="11" name="Google Shape;11;p2"/>
          <p:cNvCxnSpPr/>
          <p:nvPr/>
        </p:nvCxnSpPr>
        <p:spPr>
          <a:xfrm>
            <a:off x="1575035" y="3158252"/>
            <a:ext cx="562200" cy="0"/>
          </a:xfrm>
          <a:prstGeom prst="straightConnector1">
            <a:avLst/>
          </a:prstGeom>
          <a:noFill/>
          <a:ln cap="flat" cmpd="sng" w="76200">
            <a:solidFill>
              <a:schemeClr val="lt2"/>
            </a:solidFill>
            <a:prstDash val="solid"/>
            <a:round/>
            <a:headEnd len="sm" w="sm" type="none"/>
            <a:tailEnd len="sm" w="sm" type="none"/>
          </a:ln>
        </p:spPr>
      </p:cxnSp>
      <p:grpSp>
        <p:nvGrpSpPr>
          <p:cNvPr id="12" name="Google Shape;12;p2"/>
          <p:cNvGrpSpPr/>
          <p:nvPr/>
        </p:nvGrpSpPr>
        <p:grpSpPr>
          <a:xfrm>
            <a:off x="1004144" y="1022025"/>
            <a:ext cx="7136668" cy="152400"/>
            <a:chOff x="1346429" y="1011300"/>
            <a:chExt cx="6452100" cy="152400"/>
          </a:xfrm>
        </p:grpSpPr>
        <p:cxnSp>
          <p:nvCxnSpPr>
            <p:cNvPr id="13" name="Google Shape;13;p2"/>
            <p:cNvCxnSpPr/>
            <p:nvPr/>
          </p:nvCxnSpPr>
          <p:spPr>
            <a:xfrm rot="10800000">
              <a:off x="1346429" y="1011300"/>
              <a:ext cx="6452100" cy="0"/>
            </a:xfrm>
            <a:prstGeom prst="straightConnector1">
              <a:avLst/>
            </a:prstGeom>
            <a:noFill/>
            <a:ln cap="flat" cmpd="sng" w="76200">
              <a:solidFill>
                <a:schemeClr val="accent3"/>
              </a:solidFill>
              <a:prstDash val="solid"/>
              <a:round/>
              <a:headEnd len="sm" w="sm" type="none"/>
              <a:tailEnd len="sm" w="sm" type="none"/>
            </a:ln>
          </p:spPr>
        </p:cxnSp>
        <p:cxnSp>
          <p:nvCxnSpPr>
            <p:cNvPr id="14" name="Google Shape;14;p2"/>
            <p:cNvCxnSpPr/>
            <p:nvPr/>
          </p:nvCxnSpPr>
          <p:spPr>
            <a:xfrm rot="10800000">
              <a:off x="1346429" y="1163700"/>
              <a:ext cx="6452100" cy="0"/>
            </a:xfrm>
            <a:prstGeom prst="straightConnector1">
              <a:avLst/>
            </a:prstGeom>
            <a:noFill/>
            <a:ln cap="flat" cmpd="sng" w="9525">
              <a:solidFill>
                <a:schemeClr val="accent3"/>
              </a:solidFill>
              <a:prstDash val="solid"/>
              <a:round/>
              <a:headEnd len="sm" w="sm" type="none"/>
              <a:tailEnd len="sm" w="sm" type="none"/>
            </a:ln>
          </p:spPr>
        </p:cxnSp>
      </p:grpSp>
      <p:grpSp>
        <p:nvGrpSpPr>
          <p:cNvPr id="15" name="Google Shape;15;p2"/>
          <p:cNvGrpSpPr/>
          <p:nvPr/>
        </p:nvGrpSpPr>
        <p:grpSpPr>
          <a:xfrm>
            <a:off x="1004151" y="3969100"/>
            <a:ext cx="7136668" cy="152400"/>
            <a:chOff x="1346435" y="3969088"/>
            <a:chExt cx="6452100" cy="152400"/>
          </a:xfrm>
        </p:grpSpPr>
        <p:cxnSp>
          <p:nvCxnSpPr>
            <p:cNvPr id="16" name="Google Shape;16;p2"/>
            <p:cNvCxnSpPr/>
            <p:nvPr/>
          </p:nvCxnSpPr>
          <p:spPr>
            <a:xfrm>
              <a:off x="1346435" y="4121488"/>
              <a:ext cx="6452100" cy="0"/>
            </a:xfrm>
            <a:prstGeom prst="straightConnector1">
              <a:avLst/>
            </a:prstGeom>
            <a:noFill/>
            <a:ln cap="flat" cmpd="sng" w="76200">
              <a:solidFill>
                <a:schemeClr val="accent3"/>
              </a:solidFill>
              <a:prstDash val="solid"/>
              <a:round/>
              <a:headEnd len="sm" w="sm" type="none"/>
              <a:tailEnd len="sm" w="sm" type="none"/>
            </a:ln>
          </p:spPr>
        </p:cxnSp>
        <p:cxnSp>
          <p:nvCxnSpPr>
            <p:cNvPr id="17" name="Google Shape;17;p2"/>
            <p:cNvCxnSpPr/>
            <p:nvPr/>
          </p:nvCxnSpPr>
          <p:spPr>
            <a:xfrm>
              <a:off x="1346435" y="3969088"/>
              <a:ext cx="6452100" cy="0"/>
            </a:xfrm>
            <a:prstGeom prst="straightConnector1">
              <a:avLst/>
            </a:prstGeom>
            <a:noFill/>
            <a:ln cap="flat" cmpd="sng" w="9525">
              <a:solidFill>
                <a:schemeClr val="accent3"/>
              </a:solidFill>
              <a:prstDash val="solid"/>
              <a:round/>
              <a:headEnd len="sm" w="sm" type="none"/>
              <a:tailEnd len="sm" w="sm" type="none"/>
            </a:ln>
          </p:spPr>
        </p:cxnSp>
      </p:grpSp>
      <p:sp>
        <p:nvSpPr>
          <p:cNvPr id="18" name="Google Shape;18;p2"/>
          <p:cNvSpPr txBox="1"/>
          <p:nvPr>
            <p:ph type="ctrTitle"/>
          </p:nvPr>
        </p:nvSpPr>
        <p:spPr>
          <a:xfrm>
            <a:off x="1004150" y="1751764"/>
            <a:ext cx="7136700" cy="1022400"/>
          </a:xfrm>
          <a:prstGeom prst="rect">
            <a:avLst/>
          </a:prstGeom>
        </p:spPr>
        <p:txBody>
          <a:bodyPr anchorCtr="0" anchor="b" bIns="91425" lIns="91425" spcFirstLastPara="1" rIns="91425" wrap="square" tIns="91425">
            <a:normAutofit/>
          </a:bodyPr>
          <a:lstStyle>
            <a:lvl1pPr lvl="0" algn="ctr">
              <a:spcBef>
                <a:spcPts val="0"/>
              </a:spcBef>
              <a:spcAft>
                <a:spcPts val="0"/>
              </a:spcAft>
              <a:buSzPts val="5400"/>
              <a:buNone/>
              <a:defRPr sz="5400"/>
            </a:lvl1pPr>
            <a:lvl2pPr lvl="1" algn="ctr">
              <a:spcBef>
                <a:spcPts val="0"/>
              </a:spcBef>
              <a:spcAft>
                <a:spcPts val="0"/>
              </a:spcAft>
              <a:buSzPts val="5400"/>
              <a:buNone/>
              <a:defRPr sz="5400"/>
            </a:lvl2pPr>
            <a:lvl3pPr lvl="2" algn="ctr">
              <a:spcBef>
                <a:spcPts val="0"/>
              </a:spcBef>
              <a:spcAft>
                <a:spcPts val="0"/>
              </a:spcAft>
              <a:buSzPts val="5400"/>
              <a:buNone/>
              <a:defRPr sz="5400"/>
            </a:lvl3pPr>
            <a:lvl4pPr lvl="3" algn="ctr">
              <a:spcBef>
                <a:spcPts val="0"/>
              </a:spcBef>
              <a:spcAft>
                <a:spcPts val="0"/>
              </a:spcAft>
              <a:buSzPts val="5400"/>
              <a:buNone/>
              <a:defRPr sz="5400"/>
            </a:lvl4pPr>
            <a:lvl5pPr lvl="4" algn="ctr">
              <a:spcBef>
                <a:spcPts val="0"/>
              </a:spcBef>
              <a:spcAft>
                <a:spcPts val="0"/>
              </a:spcAft>
              <a:buSzPts val="5400"/>
              <a:buNone/>
              <a:defRPr sz="5400"/>
            </a:lvl5pPr>
            <a:lvl6pPr lvl="5" algn="ctr">
              <a:spcBef>
                <a:spcPts val="0"/>
              </a:spcBef>
              <a:spcAft>
                <a:spcPts val="0"/>
              </a:spcAft>
              <a:buSzPts val="5400"/>
              <a:buNone/>
              <a:defRPr sz="5400"/>
            </a:lvl6pPr>
            <a:lvl7pPr lvl="6" algn="ctr">
              <a:spcBef>
                <a:spcPts val="0"/>
              </a:spcBef>
              <a:spcAft>
                <a:spcPts val="0"/>
              </a:spcAft>
              <a:buSzPts val="5400"/>
              <a:buNone/>
              <a:defRPr sz="5400"/>
            </a:lvl7pPr>
            <a:lvl8pPr lvl="7" algn="ctr">
              <a:spcBef>
                <a:spcPts val="0"/>
              </a:spcBef>
              <a:spcAft>
                <a:spcPts val="0"/>
              </a:spcAft>
              <a:buSzPts val="5400"/>
              <a:buNone/>
              <a:defRPr sz="5400"/>
            </a:lvl8pPr>
            <a:lvl9pPr lvl="8" algn="ctr">
              <a:spcBef>
                <a:spcPts val="0"/>
              </a:spcBef>
              <a:spcAft>
                <a:spcPts val="0"/>
              </a:spcAft>
              <a:buSzPts val="5400"/>
              <a:buNone/>
              <a:defRPr sz="5400"/>
            </a:lvl9pPr>
          </a:lstStyle>
          <a:p/>
        </p:txBody>
      </p:sp>
      <p:sp>
        <p:nvSpPr>
          <p:cNvPr id="19" name="Google Shape;19;p2"/>
          <p:cNvSpPr txBox="1"/>
          <p:nvPr>
            <p:ph idx="1" type="subTitle"/>
          </p:nvPr>
        </p:nvSpPr>
        <p:spPr>
          <a:xfrm>
            <a:off x="2137225" y="2850039"/>
            <a:ext cx="48705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400"/>
              <a:buNone/>
              <a:defRPr sz="2400"/>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p:txBody>
      </p:sp>
      <p:sp>
        <p:nvSpPr>
          <p:cNvPr id="20" name="Google Shape;20;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55" name="Shape 55"/>
        <p:cNvGrpSpPr/>
        <p:nvPr/>
      </p:nvGrpSpPr>
      <p:grpSpPr>
        <a:xfrm>
          <a:off x="0" y="0"/>
          <a:ext cx="0" cy="0"/>
          <a:chOff x="0" y="0"/>
          <a:chExt cx="0" cy="0"/>
        </a:xfrm>
      </p:grpSpPr>
      <p:sp>
        <p:nvSpPr>
          <p:cNvPr id="56" name="Google Shape;56;p11"/>
          <p:cNvSpPr/>
          <p:nvPr/>
        </p:nvSpPr>
        <p:spPr>
          <a:xfrm>
            <a:off x="-75"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p11"/>
          <p:cNvSpPr txBox="1"/>
          <p:nvPr>
            <p:ph hasCustomPrompt="1" type="title"/>
          </p:nvPr>
        </p:nvSpPr>
        <p:spPr>
          <a:xfrm>
            <a:off x="311700" y="1304850"/>
            <a:ext cx="8520600" cy="15384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accent3"/>
              </a:buClr>
              <a:buSzPts val="13000"/>
              <a:buNone/>
              <a:defRPr sz="13000">
                <a:solidFill>
                  <a:schemeClr val="accent3"/>
                </a:solidFill>
              </a:defRPr>
            </a:lvl1pPr>
            <a:lvl2pPr lvl="1" algn="ctr">
              <a:spcBef>
                <a:spcPts val="0"/>
              </a:spcBef>
              <a:spcAft>
                <a:spcPts val="0"/>
              </a:spcAft>
              <a:buClr>
                <a:schemeClr val="accent3"/>
              </a:buClr>
              <a:buSzPts val="13000"/>
              <a:buNone/>
              <a:defRPr sz="13000">
                <a:solidFill>
                  <a:schemeClr val="accent3"/>
                </a:solidFill>
              </a:defRPr>
            </a:lvl2pPr>
            <a:lvl3pPr lvl="2" algn="ctr">
              <a:spcBef>
                <a:spcPts val="0"/>
              </a:spcBef>
              <a:spcAft>
                <a:spcPts val="0"/>
              </a:spcAft>
              <a:buClr>
                <a:schemeClr val="accent3"/>
              </a:buClr>
              <a:buSzPts val="13000"/>
              <a:buNone/>
              <a:defRPr sz="13000">
                <a:solidFill>
                  <a:schemeClr val="accent3"/>
                </a:solidFill>
              </a:defRPr>
            </a:lvl3pPr>
            <a:lvl4pPr lvl="3" algn="ctr">
              <a:spcBef>
                <a:spcPts val="0"/>
              </a:spcBef>
              <a:spcAft>
                <a:spcPts val="0"/>
              </a:spcAft>
              <a:buClr>
                <a:schemeClr val="accent3"/>
              </a:buClr>
              <a:buSzPts val="13000"/>
              <a:buNone/>
              <a:defRPr sz="13000">
                <a:solidFill>
                  <a:schemeClr val="accent3"/>
                </a:solidFill>
              </a:defRPr>
            </a:lvl4pPr>
            <a:lvl5pPr lvl="4" algn="ctr">
              <a:spcBef>
                <a:spcPts val="0"/>
              </a:spcBef>
              <a:spcAft>
                <a:spcPts val="0"/>
              </a:spcAft>
              <a:buClr>
                <a:schemeClr val="accent3"/>
              </a:buClr>
              <a:buSzPts val="13000"/>
              <a:buNone/>
              <a:defRPr sz="13000">
                <a:solidFill>
                  <a:schemeClr val="accent3"/>
                </a:solidFill>
              </a:defRPr>
            </a:lvl5pPr>
            <a:lvl6pPr lvl="5" algn="ctr">
              <a:spcBef>
                <a:spcPts val="0"/>
              </a:spcBef>
              <a:spcAft>
                <a:spcPts val="0"/>
              </a:spcAft>
              <a:buClr>
                <a:schemeClr val="accent3"/>
              </a:buClr>
              <a:buSzPts val="13000"/>
              <a:buNone/>
              <a:defRPr sz="13000">
                <a:solidFill>
                  <a:schemeClr val="accent3"/>
                </a:solidFill>
              </a:defRPr>
            </a:lvl6pPr>
            <a:lvl7pPr lvl="6" algn="ctr">
              <a:spcBef>
                <a:spcPts val="0"/>
              </a:spcBef>
              <a:spcAft>
                <a:spcPts val="0"/>
              </a:spcAft>
              <a:buClr>
                <a:schemeClr val="accent3"/>
              </a:buClr>
              <a:buSzPts val="13000"/>
              <a:buNone/>
              <a:defRPr sz="13000">
                <a:solidFill>
                  <a:schemeClr val="accent3"/>
                </a:solidFill>
              </a:defRPr>
            </a:lvl7pPr>
            <a:lvl8pPr lvl="7" algn="ctr">
              <a:spcBef>
                <a:spcPts val="0"/>
              </a:spcBef>
              <a:spcAft>
                <a:spcPts val="0"/>
              </a:spcAft>
              <a:buClr>
                <a:schemeClr val="accent3"/>
              </a:buClr>
              <a:buSzPts val="13000"/>
              <a:buNone/>
              <a:defRPr sz="13000">
                <a:solidFill>
                  <a:schemeClr val="accent3"/>
                </a:solidFill>
              </a:defRPr>
            </a:lvl8pPr>
            <a:lvl9pPr lvl="8" algn="ctr">
              <a:spcBef>
                <a:spcPts val="0"/>
              </a:spcBef>
              <a:spcAft>
                <a:spcPts val="0"/>
              </a:spcAft>
              <a:buClr>
                <a:schemeClr val="accent3"/>
              </a:buClr>
              <a:buSzPts val="13000"/>
              <a:buNone/>
              <a:defRPr sz="13000">
                <a:solidFill>
                  <a:schemeClr val="accent3"/>
                </a:solidFill>
              </a:defRPr>
            </a:lvl9pPr>
          </a:lstStyle>
          <a:p>
            <a:r>
              <a:t>xx%</a:t>
            </a:r>
          </a:p>
        </p:txBody>
      </p:sp>
      <p:sp>
        <p:nvSpPr>
          <p:cNvPr id="58" name="Google Shape;58;p11"/>
          <p:cNvSpPr txBox="1"/>
          <p:nvPr>
            <p:ph idx="1" type="body"/>
          </p:nvPr>
        </p:nvSpPr>
        <p:spPr>
          <a:xfrm>
            <a:off x="311700" y="2995650"/>
            <a:ext cx="8520600" cy="10716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59" name="Google Shape;59;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0" name="Shape 60"/>
        <p:cNvGrpSpPr/>
        <p:nvPr/>
      </p:nvGrpSpPr>
      <p:grpSpPr>
        <a:xfrm>
          <a:off x="0" y="0"/>
          <a:ext cx="0" cy="0"/>
          <a:chOff x="0" y="0"/>
          <a:chExt cx="0" cy="0"/>
        </a:xfrm>
      </p:grpSpPr>
      <p:sp>
        <p:nvSpPr>
          <p:cNvPr id="61" name="Google Shape;61;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1" name="Shape 21"/>
        <p:cNvGrpSpPr/>
        <p:nvPr/>
      </p:nvGrpSpPr>
      <p:grpSpPr>
        <a:xfrm>
          <a:off x="0" y="0"/>
          <a:ext cx="0" cy="0"/>
          <a:chOff x="0" y="0"/>
          <a:chExt cx="0" cy="0"/>
        </a:xfrm>
      </p:grpSpPr>
      <p:sp>
        <p:nvSpPr>
          <p:cNvPr id="22" name="Google Shape;22;p3"/>
          <p:cNvSpPr/>
          <p:nvPr/>
        </p:nvSpPr>
        <p:spPr>
          <a:xfrm>
            <a:off x="-50" y="2571900"/>
            <a:ext cx="9144000" cy="25716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 name="Google Shape;23;p3"/>
          <p:cNvSpPr txBox="1"/>
          <p:nvPr>
            <p:ph type="title"/>
          </p:nvPr>
        </p:nvSpPr>
        <p:spPr>
          <a:xfrm>
            <a:off x="311700" y="814800"/>
            <a:ext cx="8571300" cy="9420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a:lvl1pPr>
            <a:lvl2pPr lvl="1" algn="ctr">
              <a:spcBef>
                <a:spcPts val="0"/>
              </a:spcBef>
              <a:spcAft>
                <a:spcPts val="0"/>
              </a:spcAft>
              <a:buSzPts val="3600"/>
              <a:buNone/>
              <a:defRPr/>
            </a:lvl2pPr>
            <a:lvl3pPr lvl="2" algn="ctr">
              <a:spcBef>
                <a:spcPts val="0"/>
              </a:spcBef>
              <a:spcAft>
                <a:spcPts val="0"/>
              </a:spcAft>
              <a:buSzPts val="3600"/>
              <a:buNone/>
              <a:defRPr/>
            </a:lvl3pPr>
            <a:lvl4pPr lvl="3" algn="ctr">
              <a:spcBef>
                <a:spcPts val="0"/>
              </a:spcBef>
              <a:spcAft>
                <a:spcPts val="0"/>
              </a:spcAft>
              <a:buSzPts val="3600"/>
              <a:buNone/>
              <a:defRPr/>
            </a:lvl4pPr>
            <a:lvl5pPr lvl="4" algn="ctr">
              <a:spcBef>
                <a:spcPts val="0"/>
              </a:spcBef>
              <a:spcAft>
                <a:spcPts val="0"/>
              </a:spcAft>
              <a:buSzPts val="3600"/>
              <a:buNone/>
              <a:defRPr/>
            </a:lvl5pPr>
            <a:lvl6pPr lvl="5" algn="ctr">
              <a:spcBef>
                <a:spcPts val="0"/>
              </a:spcBef>
              <a:spcAft>
                <a:spcPts val="0"/>
              </a:spcAft>
              <a:buSzPts val="3600"/>
              <a:buNone/>
              <a:defRPr/>
            </a:lvl6pPr>
            <a:lvl7pPr lvl="6" algn="ctr">
              <a:spcBef>
                <a:spcPts val="0"/>
              </a:spcBef>
              <a:spcAft>
                <a:spcPts val="0"/>
              </a:spcAft>
              <a:buSzPts val="3600"/>
              <a:buNone/>
              <a:defRPr/>
            </a:lvl7pPr>
            <a:lvl8pPr lvl="7" algn="ctr">
              <a:spcBef>
                <a:spcPts val="0"/>
              </a:spcBef>
              <a:spcAft>
                <a:spcPts val="0"/>
              </a:spcAft>
              <a:buSzPts val="3600"/>
              <a:buNone/>
              <a:defRPr/>
            </a:lvl8pPr>
            <a:lvl9pPr lvl="8" algn="ctr">
              <a:spcBef>
                <a:spcPts val="0"/>
              </a:spcBef>
              <a:spcAft>
                <a:spcPts val="0"/>
              </a:spcAft>
              <a:buSzPts val="3600"/>
              <a:buNone/>
              <a:defRPr/>
            </a:lvl9pPr>
          </a:lstStyle>
          <a:p/>
        </p:txBody>
      </p:sp>
      <p:sp>
        <p:nvSpPr>
          <p:cNvPr id="24" name="Google Shape;24;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5" name="Shape 25"/>
        <p:cNvGrpSpPr/>
        <p:nvPr/>
      </p:nvGrpSpPr>
      <p:grpSpPr>
        <a:xfrm>
          <a:off x="0" y="0"/>
          <a:ext cx="0" cy="0"/>
          <a:chOff x="0" y="0"/>
          <a:chExt cx="0" cy="0"/>
        </a:xfrm>
      </p:grpSpPr>
      <p:sp>
        <p:nvSpPr>
          <p:cNvPr id="26" name="Google Shape;26;p4"/>
          <p:cNvSpPr/>
          <p:nvPr/>
        </p:nvSpPr>
        <p:spPr>
          <a:xfrm>
            <a:off x="-75" y="5045700"/>
            <a:ext cx="9144000" cy="978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4"/>
          <p:cNvSpPr txBox="1"/>
          <p:nvPr>
            <p:ph type="title"/>
          </p:nvPr>
        </p:nvSpPr>
        <p:spPr>
          <a:xfrm>
            <a:off x="311700" y="445025"/>
            <a:ext cx="8520600" cy="707400"/>
          </a:xfrm>
          <a:prstGeom prst="rect">
            <a:avLst/>
          </a:prstGeom>
        </p:spPr>
        <p:txBody>
          <a:bodyPr anchorCtr="0" anchor="t" bIns="91425" lIns="91425" spcFirstLastPara="1" rIns="91425" wrap="square" tIns="91425">
            <a:norm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sp>
        <p:nvSpPr>
          <p:cNvPr id="28" name="Google Shape;28;p4"/>
          <p:cNvSpPr txBox="1"/>
          <p:nvPr>
            <p:ph idx="1" type="body"/>
          </p:nvPr>
        </p:nvSpPr>
        <p:spPr>
          <a:xfrm>
            <a:off x="311700" y="1266325"/>
            <a:ext cx="8520600" cy="33027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9" name="Google Shape;2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30" name="Shape 30"/>
        <p:cNvGrpSpPr/>
        <p:nvPr/>
      </p:nvGrpSpPr>
      <p:grpSpPr>
        <a:xfrm>
          <a:off x="0" y="0"/>
          <a:ext cx="0" cy="0"/>
          <a:chOff x="0" y="0"/>
          <a:chExt cx="0" cy="0"/>
        </a:xfrm>
      </p:grpSpPr>
      <p:sp>
        <p:nvSpPr>
          <p:cNvPr id="31" name="Google Shape;31;p5"/>
          <p:cNvSpPr txBox="1"/>
          <p:nvPr>
            <p:ph type="title"/>
          </p:nvPr>
        </p:nvSpPr>
        <p:spPr>
          <a:xfrm>
            <a:off x="311700" y="445025"/>
            <a:ext cx="8520600" cy="707400"/>
          </a:xfrm>
          <a:prstGeom prst="rect">
            <a:avLst/>
          </a:prstGeom>
        </p:spPr>
        <p:txBody>
          <a:bodyPr anchorCtr="0" anchor="t" bIns="91425" lIns="91425" spcFirstLastPara="1" rIns="91425" wrap="square" tIns="91425">
            <a:norm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sp>
        <p:nvSpPr>
          <p:cNvPr id="32" name="Google Shape;32;p5"/>
          <p:cNvSpPr txBox="1"/>
          <p:nvPr>
            <p:ph idx="1" type="body"/>
          </p:nvPr>
        </p:nvSpPr>
        <p:spPr>
          <a:xfrm>
            <a:off x="311700" y="1266175"/>
            <a:ext cx="3999900" cy="33027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3" name="Google Shape;33;p5"/>
          <p:cNvSpPr txBox="1"/>
          <p:nvPr>
            <p:ph idx="2" type="body"/>
          </p:nvPr>
        </p:nvSpPr>
        <p:spPr>
          <a:xfrm>
            <a:off x="4832400" y="1266175"/>
            <a:ext cx="3999900" cy="33027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4" name="Google Shape;3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5" name="Shape 35"/>
        <p:cNvGrpSpPr/>
        <p:nvPr/>
      </p:nvGrpSpPr>
      <p:grpSpPr>
        <a:xfrm>
          <a:off x="0" y="0"/>
          <a:ext cx="0" cy="0"/>
          <a:chOff x="0" y="0"/>
          <a:chExt cx="0" cy="0"/>
        </a:xfrm>
      </p:grpSpPr>
      <p:sp>
        <p:nvSpPr>
          <p:cNvPr id="36" name="Google Shape;36;p6"/>
          <p:cNvSpPr txBox="1"/>
          <p:nvPr>
            <p:ph type="title"/>
          </p:nvPr>
        </p:nvSpPr>
        <p:spPr>
          <a:xfrm>
            <a:off x="311700" y="445025"/>
            <a:ext cx="8520600" cy="707400"/>
          </a:xfrm>
          <a:prstGeom prst="rect">
            <a:avLst/>
          </a:prstGeom>
        </p:spPr>
        <p:txBody>
          <a:bodyPr anchorCtr="0" anchor="t" bIns="91425" lIns="91425" spcFirstLastPara="1" rIns="91425" wrap="square" tIns="91425">
            <a:norm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sp>
        <p:nvSpPr>
          <p:cNvPr id="37" name="Google Shape;3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8" name="Shape 38"/>
        <p:cNvGrpSpPr/>
        <p:nvPr/>
      </p:nvGrpSpPr>
      <p:grpSpPr>
        <a:xfrm>
          <a:off x="0" y="0"/>
          <a:ext cx="0" cy="0"/>
          <a:chOff x="0" y="0"/>
          <a:chExt cx="0" cy="0"/>
        </a:xfrm>
      </p:grpSpPr>
      <p:sp>
        <p:nvSpPr>
          <p:cNvPr id="39" name="Google Shape;3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40" name="Google Shape;4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41" name="Google Shape;4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6"/>
        </a:solidFill>
      </p:bgPr>
    </p:bg>
    <p:spTree>
      <p:nvGrpSpPr>
        <p:cNvPr id="42" name="Shape 42"/>
        <p:cNvGrpSpPr/>
        <p:nvPr/>
      </p:nvGrpSpPr>
      <p:grpSpPr>
        <a:xfrm>
          <a:off x="0" y="0"/>
          <a:ext cx="0" cy="0"/>
          <a:chOff x="0" y="0"/>
          <a:chExt cx="0" cy="0"/>
        </a:xfrm>
      </p:grpSpPr>
      <p:sp>
        <p:nvSpPr>
          <p:cNvPr id="43" name="Google Shape;43;p8"/>
          <p:cNvSpPr txBox="1"/>
          <p:nvPr>
            <p:ph type="title"/>
          </p:nvPr>
        </p:nvSpPr>
        <p:spPr>
          <a:xfrm>
            <a:off x="490250" y="526350"/>
            <a:ext cx="5613600" cy="40908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dk2"/>
              </a:buClr>
              <a:buSzPts val="5400"/>
              <a:buNone/>
              <a:defRPr b="0" sz="5400">
                <a:solidFill>
                  <a:schemeClr val="dk2"/>
                </a:solidFill>
              </a:defRPr>
            </a:lvl1pPr>
            <a:lvl2pPr lvl="1">
              <a:spcBef>
                <a:spcPts val="0"/>
              </a:spcBef>
              <a:spcAft>
                <a:spcPts val="0"/>
              </a:spcAft>
              <a:buClr>
                <a:schemeClr val="dk2"/>
              </a:buClr>
              <a:buSzPts val="5400"/>
              <a:buNone/>
              <a:defRPr b="0" sz="5400">
                <a:solidFill>
                  <a:schemeClr val="dk2"/>
                </a:solidFill>
              </a:defRPr>
            </a:lvl2pPr>
            <a:lvl3pPr lvl="2">
              <a:spcBef>
                <a:spcPts val="0"/>
              </a:spcBef>
              <a:spcAft>
                <a:spcPts val="0"/>
              </a:spcAft>
              <a:buClr>
                <a:schemeClr val="dk2"/>
              </a:buClr>
              <a:buSzPts val="5400"/>
              <a:buNone/>
              <a:defRPr b="0" sz="5400">
                <a:solidFill>
                  <a:schemeClr val="dk2"/>
                </a:solidFill>
              </a:defRPr>
            </a:lvl3pPr>
            <a:lvl4pPr lvl="3">
              <a:spcBef>
                <a:spcPts val="0"/>
              </a:spcBef>
              <a:spcAft>
                <a:spcPts val="0"/>
              </a:spcAft>
              <a:buClr>
                <a:schemeClr val="dk2"/>
              </a:buClr>
              <a:buSzPts val="5400"/>
              <a:buNone/>
              <a:defRPr b="0" sz="5400">
                <a:solidFill>
                  <a:schemeClr val="dk2"/>
                </a:solidFill>
              </a:defRPr>
            </a:lvl4pPr>
            <a:lvl5pPr lvl="4">
              <a:spcBef>
                <a:spcPts val="0"/>
              </a:spcBef>
              <a:spcAft>
                <a:spcPts val="0"/>
              </a:spcAft>
              <a:buClr>
                <a:schemeClr val="dk2"/>
              </a:buClr>
              <a:buSzPts val="5400"/>
              <a:buNone/>
              <a:defRPr b="0" sz="5400">
                <a:solidFill>
                  <a:schemeClr val="dk2"/>
                </a:solidFill>
              </a:defRPr>
            </a:lvl5pPr>
            <a:lvl6pPr lvl="5">
              <a:spcBef>
                <a:spcPts val="0"/>
              </a:spcBef>
              <a:spcAft>
                <a:spcPts val="0"/>
              </a:spcAft>
              <a:buClr>
                <a:schemeClr val="dk2"/>
              </a:buClr>
              <a:buSzPts val="5400"/>
              <a:buNone/>
              <a:defRPr b="0" sz="5400">
                <a:solidFill>
                  <a:schemeClr val="dk2"/>
                </a:solidFill>
              </a:defRPr>
            </a:lvl6pPr>
            <a:lvl7pPr lvl="6">
              <a:spcBef>
                <a:spcPts val="0"/>
              </a:spcBef>
              <a:spcAft>
                <a:spcPts val="0"/>
              </a:spcAft>
              <a:buClr>
                <a:schemeClr val="dk2"/>
              </a:buClr>
              <a:buSzPts val="5400"/>
              <a:buNone/>
              <a:defRPr b="0" sz="5400">
                <a:solidFill>
                  <a:schemeClr val="dk2"/>
                </a:solidFill>
              </a:defRPr>
            </a:lvl7pPr>
            <a:lvl8pPr lvl="7">
              <a:spcBef>
                <a:spcPts val="0"/>
              </a:spcBef>
              <a:spcAft>
                <a:spcPts val="0"/>
              </a:spcAft>
              <a:buClr>
                <a:schemeClr val="dk2"/>
              </a:buClr>
              <a:buSzPts val="5400"/>
              <a:buNone/>
              <a:defRPr b="0" sz="5400">
                <a:solidFill>
                  <a:schemeClr val="dk2"/>
                </a:solidFill>
              </a:defRPr>
            </a:lvl8pPr>
            <a:lvl9pPr lvl="8">
              <a:spcBef>
                <a:spcPts val="0"/>
              </a:spcBef>
              <a:spcAft>
                <a:spcPts val="0"/>
              </a:spcAft>
              <a:buClr>
                <a:schemeClr val="dk2"/>
              </a:buClr>
              <a:buSzPts val="5400"/>
              <a:buNone/>
              <a:defRPr b="0" sz="5400">
                <a:solidFill>
                  <a:schemeClr val="dk2"/>
                </a:solidFill>
              </a:defRPr>
            </a:lvl9pPr>
          </a:lstStyle>
          <a:p/>
        </p:txBody>
      </p:sp>
      <p:sp>
        <p:nvSpPr>
          <p:cNvPr id="44" name="Google Shape;4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5" name="Shape 45"/>
        <p:cNvGrpSpPr/>
        <p:nvPr/>
      </p:nvGrpSpPr>
      <p:grpSpPr>
        <a:xfrm>
          <a:off x="0" y="0"/>
          <a:ext cx="0" cy="0"/>
          <a:chOff x="0" y="0"/>
          <a:chExt cx="0" cy="0"/>
        </a:xfrm>
      </p:grpSpPr>
      <p:sp>
        <p:nvSpPr>
          <p:cNvPr id="46" name="Google Shape;46;p9"/>
          <p:cNvSpPr/>
          <p:nvPr/>
        </p:nvSpPr>
        <p:spPr>
          <a:xfrm>
            <a:off x="4572000" y="0"/>
            <a:ext cx="4572000" cy="51435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7" name="Google Shape;47;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48" name="Google Shape;48;p9"/>
          <p:cNvSpPr txBox="1"/>
          <p:nvPr>
            <p:ph type="title"/>
          </p:nvPr>
        </p:nvSpPr>
        <p:spPr>
          <a:xfrm>
            <a:off x="265500" y="1039675"/>
            <a:ext cx="4045200" cy="16758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49" name="Google Shape;49;p9"/>
          <p:cNvSpPr txBox="1"/>
          <p:nvPr>
            <p:ph idx="1" type="subTitle"/>
          </p:nvPr>
        </p:nvSpPr>
        <p:spPr>
          <a:xfrm>
            <a:off x="265500" y="27268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50" name="Google Shape;50;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0"/>
              </a:spcBef>
              <a:spcAft>
                <a:spcPts val="0"/>
              </a:spcAft>
              <a:buClr>
                <a:schemeClr val="lt1"/>
              </a:buClr>
              <a:buSzPts val="1400"/>
              <a:buChar char="○"/>
              <a:defRPr>
                <a:solidFill>
                  <a:schemeClr val="lt1"/>
                </a:solidFill>
              </a:defRPr>
            </a:lvl2pPr>
            <a:lvl3pPr indent="-317500" lvl="2" marL="1371600">
              <a:spcBef>
                <a:spcPts val="0"/>
              </a:spcBef>
              <a:spcAft>
                <a:spcPts val="0"/>
              </a:spcAft>
              <a:buClr>
                <a:schemeClr val="lt1"/>
              </a:buClr>
              <a:buSzPts val="1400"/>
              <a:buChar char="■"/>
              <a:defRPr>
                <a:solidFill>
                  <a:schemeClr val="lt1"/>
                </a:solidFill>
              </a:defRPr>
            </a:lvl3pPr>
            <a:lvl4pPr indent="-317500" lvl="3" marL="1828800">
              <a:spcBef>
                <a:spcPts val="0"/>
              </a:spcBef>
              <a:spcAft>
                <a:spcPts val="0"/>
              </a:spcAft>
              <a:buClr>
                <a:schemeClr val="lt1"/>
              </a:buClr>
              <a:buSzPts val="1400"/>
              <a:buChar char="●"/>
              <a:defRPr>
                <a:solidFill>
                  <a:schemeClr val="lt1"/>
                </a:solidFill>
              </a:defRPr>
            </a:lvl4pPr>
            <a:lvl5pPr indent="-317500" lvl="4" marL="2286000">
              <a:spcBef>
                <a:spcPts val="0"/>
              </a:spcBef>
              <a:spcAft>
                <a:spcPts val="0"/>
              </a:spcAft>
              <a:buClr>
                <a:schemeClr val="lt1"/>
              </a:buClr>
              <a:buSzPts val="1400"/>
              <a:buChar char="○"/>
              <a:defRPr>
                <a:solidFill>
                  <a:schemeClr val="lt1"/>
                </a:solidFill>
              </a:defRPr>
            </a:lvl5pPr>
            <a:lvl6pPr indent="-317500" lvl="5" marL="2743200">
              <a:spcBef>
                <a:spcPts val="0"/>
              </a:spcBef>
              <a:spcAft>
                <a:spcPts val="0"/>
              </a:spcAft>
              <a:buClr>
                <a:schemeClr val="lt1"/>
              </a:buClr>
              <a:buSzPts val="1400"/>
              <a:buChar char="■"/>
              <a:defRPr>
                <a:solidFill>
                  <a:schemeClr val="lt1"/>
                </a:solidFill>
              </a:defRPr>
            </a:lvl6pPr>
            <a:lvl7pPr indent="-317500" lvl="6" marL="3200400">
              <a:spcBef>
                <a:spcPts val="0"/>
              </a:spcBef>
              <a:spcAft>
                <a:spcPts val="0"/>
              </a:spcAft>
              <a:buClr>
                <a:schemeClr val="lt1"/>
              </a:buClr>
              <a:buSzPts val="1400"/>
              <a:buChar char="●"/>
              <a:defRPr>
                <a:solidFill>
                  <a:schemeClr val="lt1"/>
                </a:solidFill>
              </a:defRPr>
            </a:lvl7pPr>
            <a:lvl8pPr indent="-317500" lvl="7" marL="3657600">
              <a:spcBef>
                <a:spcPts val="0"/>
              </a:spcBef>
              <a:spcAft>
                <a:spcPts val="0"/>
              </a:spcAft>
              <a:buClr>
                <a:schemeClr val="lt1"/>
              </a:buClr>
              <a:buSzPts val="1400"/>
              <a:buChar char="○"/>
              <a:defRPr>
                <a:solidFill>
                  <a:schemeClr val="lt1"/>
                </a:solidFill>
              </a:defRPr>
            </a:lvl8pPr>
            <a:lvl9pPr indent="-317500" lvl="8" marL="4114800">
              <a:spcBef>
                <a:spcPts val="0"/>
              </a:spcBef>
              <a:spcAft>
                <a:spcPts val="0"/>
              </a:spcAft>
              <a:buClr>
                <a:schemeClr val="lt1"/>
              </a:buClr>
              <a:buSzPts val="1400"/>
              <a:buChar char="■"/>
              <a:defRPr>
                <a:solidFill>
                  <a:schemeClr val="lt1"/>
                </a:solidFill>
              </a:defRPr>
            </a:lvl9pPr>
          </a:lstStyle>
          <a:p/>
        </p:txBody>
      </p:sp>
      <p:sp>
        <p:nvSpPr>
          <p:cNvPr id="51" name="Google Shape;51;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2" name="Shape 52"/>
        <p:cNvGrpSpPr/>
        <p:nvPr/>
      </p:nvGrpSpPr>
      <p:grpSpPr>
        <a:xfrm>
          <a:off x="0" y="0"/>
          <a:ext cx="0" cy="0"/>
          <a:chOff x="0" y="0"/>
          <a:chExt cx="0" cy="0"/>
        </a:xfrm>
      </p:grpSpPr>
      <p:sp>
        <p:nvSpPr>
          <p:cNvPr id="53" name="Google Shape;53;p10"/>
          <p:cNvSpPr txBox="1"/>
          <p:nvPr>
            <p:ph idx="1" type="body"/>
          </p:nvPr>
        </p:nvSpPr>
        <p:spPr>
          <a:xfrm>
            <a:off x="311700" y="4230725"/>
            <a:ext cx="5998800" cy="5988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2400"/>
              <a:buFont typeface="PT Sans Narrow"/>
              <a:buNone/>
              <a:defRPr sz="2400">
                <a:latin typeface="PT Sans Narrow"/>
                <a:ea typeface="PT Sans Narrow"/>
                <a:cs typeface="PT Sans Narrow"/>
                <a:sym typeface="PT Sans Narrow"/>
              </a:defRPr>
            </a:lvl1pPr>
          </a:lstStyle>
          <a:p/>
        </p:txBody>
      </p:sp>
      <p:sp>
        <p:nvSpPr>
          <p:cNvPr id="54" name="Google Shape;54;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tropic">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7074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1pPr>
            <a:lvl2pPr lvl="1">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2pPr>
            <a:lvl3pPr lvl="2">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3pPr>
            <a:lvl4pPr lvl="3">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4pPr>
            <a:lvl5pPr lvl="4">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5pPr>
            <a:lvl6pPr lvl="5">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6pPr>
            <a:lvl7pPr lvl="6">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7pPr>
            <a:lvl8pPr lvl="7">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8pPr>
            <a:lvl9pPr lvl="8">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9pPr>
          </a:lstStyle>
          <a:p/>
        </p:txBody>
      </p:sp>
      <p:sp>
        <p:nvSpPr>
          <p:cNvPr id="7" name="Google Shape;7;p1"/>
          <p:cNvSpPr txBox="1"/>
          <p:nvPr>
            <p:ph idx="1" type="body"/>
          </p:nvPr>
        </p:nvSpPr>
        <p:spPr>
          <a:xfrm>
            <a:off x="311700" y="1266325"/>
            <a:ext cx="8520600" cy="33027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Font typeface="Open Sans"/>
              <a:buChar char="●"/>
              <a:defRPr sz="1800">
                <a:solidFill>
                  <a:schemeClr val="dk2"/>
                </a:solidFill>
                <a:latin typeface="Open Sans"/>
                <a:ea typeface="Open Sans"/>
                <a:cs typeface="Open Sans"/>
                <a:sym typeface="Open Sans"/>
              </a:defRPr>
            </a:lvl1pPr>
            <a:lvl2pPr indent="-317500" lvl="1" marL="9144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2pPr>
            <a:lvl3pPr indent="-317500" lvl="2" marL="13716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3pPr>
            <a:lvl4pPr indent="-317500" lvl="3" marL="18288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4pPr>
            <a:lvl5pPr indent="-317500" lvl="4" marL="22860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5pPr>
            <a:lvl6pPr indent="-317500" lvl="5" marL="27432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6pPr>
            <a:lvl7pPr indent="-317500" lvl="6" marL="32004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7pPr>
            <a:lvl8pPr indent="-317500" lvl="7" marL="36576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8pPr>
            <a:lvl9pPr indent="-317500" lvl="8" marL="41148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latin typeface="Open Sans"/>
                <a:ea typeface="Open Sans"/>
                <a:cs typeface="Open Sans"/>
                <a:sym typeface="Open Sans"/>
              </a:defRPr>
            </a:lvl1pPr>
            <a:lvl2pPr lvl="1" algn="r">
              <a:buNone/>
              <a:defRPr sz="1000">
                <a:solidFill>
                  <a:schemeClr val="dk2"/>
                </a:solidFill>
                <a:latin typeface="Open Sans"/>
                <a:ea typeface="Open Sans"/>
                <a:cs typeface="Open Sans"/>
                <a:sym typeface="Open Sans"/>
              </a:defRPr>
            </a:lvl2pPr>
            <a:lvl3pPr lvl="2" algn="r">
              <a:buNone/>
              <a:defRPr sz="1000">
                <a:solidFill>
                  <a:schemeClr val="dk2"/>
                </a:solidFill>
                <a:latin typeface="Open Sans"/>
                <a:ea typeface="Open Sans"/>
                <a:cs typeface="Open Sans"/>
                <a:sym typeface="Open Sans"/>
              </a:defRPr>
            </a:lvl3pPr>
            <a:lvl4pPr lvl="3" algn="r">
              <a:buNone/>
              <a:defRPr sz="1000">
                <a:solidFill>
                  <a:schemeClr val="dk2"/>
                </a:solidFill>
                <a:latin typeface="Open Sans"/>
                <a:ea typeface="Open Sans"/>
                <a:cs typeface="Open Sans"/>
                <a:sym typeface="Open Sans"/>
              </a:defRPr>
            </a:lvl4pPr>
            <a:lvl5pPr lvl="4" algn="r">
              <a:buNone/>
              <a:defRPr sz="1000">
                <a:solidFill>
                  <a:schemeClr val="dk2"/>
                </a:solidFill>
                <a:latin typeface="Open Sans"/>
                <a:ea typeface="Open Sans"/>
                <a:cs typeface="Open Sans"/>
                <a:sym typeface="Open Sans"/>
              </a:defRPr>
            </a:lvl5pPr>
            <a:lvl6pPr lvl="5" algn="r">
              <a:buNone/>
              <a:defRPr sz="1000">
                <a:solidFill>
                  <a:schemeClr val="dk2"/>
                </a:solidFill>
                <a:latin typeface="Open Sans"/>
                <a:ea typeface="Open Sans"/>
                <a:cs typeface="Open Sans"/>
                <a:sym typeface="Open Sans"/>
              </a:defRPr>
            </a:lvl6pPr>
            <a:lvl7pPr lvl="6" algn="r">
              <a:buNone/>
              <a:defRPr sz="1000">
                <a:solidFill>
                  <a:schemeClr val="dk2"/>
                </a:solidFill>
                <a:latin typeface="Open Sans"/>
                <a:ea typeface="Open Sans"/>
                <a:cs typeface="Open Sans"/>
                <a:sym typeface="Open Sans"/>
              </a:defRPr>
            </a:lvl7pPr>
            <a:lvl8pPr lvl="7" algn="r">
              <a:buNone/>
              <a:defRPr sz="1000">
                <a:solidFill>
                  <a:schemeClr val="dk2"/>
                </a:solidFill>
                <a:latin typeface="Open Sans"/>
                <a:ea typeface="Open Sans"/>
                <a:cs typeface="Open Sans"/>
                <a:sym typeface="Open Sans"/>
              </a:defRPr>
            </a:lvl8pPr>
            <a:lvl9pPr lvl="8" algn="r">
              <a:buNone/>
              <a:defRPr sz="1000">
                <a:solidFill>
                  <a:schemeClr val="dk2"/>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jpg"/><Relationship Id="rId4" Type="http://schemas.openxmlformats.org/officeDocument/2006/relationships/image" Target="../media/image1.jpg"/><Relationship Id="rId5" Type="http://schemas.openxmlformats.org/officeDocument/2006/relationships/image" Target="../media/image4.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3.gi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2.jpg"/><Relationship Id="rId4" Type="http://schemas.openxmlformats.org/officeDocument/2006/relationships/image" Target="../media/image1.jpg"/><Relationship Id="rId5" Type="http://schemas.openxmlformats.org/officeDocument/2006/relationships/image" Target="../media/image4.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hyperlink" Target="https://github.com/benfred/py-spy" TargetMode="External"/><Relationship Id="rId4" Type="http://schemas.openxmlformats.org/officeDocument/2006/relationships/hyperlink" Target="https://github.com/brendangregg/FlameGraph" TargetMode="External"/><Relationship Id="rId5"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hyperlink" Target="https://github.com/benfred/py-spy#how-do-i-run-py-spy-in-docker"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 name="Shape 65"/>
        <p:cNvGrpSpPr/>
        <p:nvPr/>
      </p:nvGrpSpPr>
      <p:grpSpPr>
        <a:xfrm>
          <a:off x="0" y="0"/>
          <a:ext cx="0" cy="0"/>
          <a:chOff x="0" y="0"/>
          <a:chExt cx="0" cy="0"/>
        </a:xfrm>
      </p:grpSpPr>
      <p:sp>
        <p:nvSpPr>
          <p:cNvPr id="66" name="Google Shape;66;p13"/>
          <p:cNvSpPr txBox="1"/>
          <p:nvPr>
            <p:ph type="ctrTitle"/>
          </p:nvPr>
        </p:nvSpPr>
        <p:spPr>
          <a:xfrm>
            <a:off x="1004150" y="1751764"/>
            <a:ext cx="7136700" cy="10224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SzPts val="990"/>
              <a:buNone/>
            </a:pPr>
            <a:r>
              <a:rPr lang="en" sz="3000"/>
              <a:t>Performance Profiling and Monitoring of Data Central Ingestion System</a:t>
            </a:r>
            <a:endParaRPr sz="3000"/>
          </a:p>
        </p:txBody>
      </p:sp>
      <p:sp>
        <p:nvSpPr>
          <p:cNvPr id="67" name="Google Shape;67;p13"/>
          <p:cNvSpPr txBox="1"/>
          <p:nvPr>
            <p:ph idx="1" type="subTitle"/>
          </p:nvPr>
        </p:nvSpPr>
        <p:spPr>
          <a:xfrm>
            <a:off x="2137225" y="2787736"/>
            <a:ext cx="4870500" cy="792600"/>
          </a:xfrm>
          <a:prstGeom prst="rect">
            <a:avLst/>
          </a:prstGeom>
        </p:spPr>
        <p:txBody>
          <a:bodyPr anchorCtr="0" anchor="ctr" bIns="91425" lIns="91425" spcFirstLastPara="1" rIns="91425" wrap="square" tIns="91425">
            <a:normAutofit/>
          </a:bodyPr>
          <a:lstStyle/>
          <a:p>
            <a:pPr indent="0" lvl="0" marL="0" rtl="0" algn="ctr">
              <a:lnSpc>
                <a:spcPct val="80000"/>
              </a:lnSpc>
              <a:spcBef>
                <a:spcPts val="0"/>
              </a:spcBef>
              <a:spcAft>
                <a:spcPts val="0"/>
              </a:spcAft>
              <a:buNone/>
            </a:pPr>
            <a:r>
              <a:rPr lang="en" sz="1900"/>
              <a:t>Sam Huynh (AAO, Macquarie University)</a:t>
            </a:r>
            <a:endParaRPr sz="1900"/>
          </a:p>
        </p:txBody>
      </p:sp>
      <p:sp>
        <p:nvSpPr>
          <p:cNvPr id="68" name="Google Shape;68;p1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latin typeface="Open Sans"/>
                <a:ea typeface="Open Sans"/>
                <a:cs typeface="Open Sans"/>
                <a:sym typeface="Open Sans"/>
              </a:rPr>
              <a:t>‹#›</a:t>
            </a:fld>
            <a:endParaRPr>
              <a:latin typeface="Open Sans"/>
              <a:ea typeface="Open Sans"/>
              <a:cs typeface="Open Sans"/>
              <a:sym typeface="Open Sans"/>
            </a:endParaRPr>
          </a:p>
        </p:txBody>
      </p:sp>
      <p:pic>
        <p:nvPicPr>
          <p:cNvPr id="69" name="Google Shape;69;p13" title="AAO logo.jpeg"/>
          <p:cNvPicPr preferRelativeResize="0"/>
          <p:nvPr/>
        </p:nvPicPr>
        <p:blipFill>
          <a:blip r:embed="rId3">
            <a:alphaModFix/>
          </a:blip>
          <a:stretch>
            <a:fillRect/>
          </a:stretch>
        </p:blipFill>
        <p:spPr>
          <a:xfrm>
            <a:off x="4984125" y="3721418"/>
            <a:ext cx="3156725" cy="1242850"/>
          </a:xfrm>
          <a:prstGeom prst="rect">
            <a:avLst/>
          </a:prstGeom>
          <a:noFill/>
          <a:ln>
            <a:noFill/>
          </a:ln>
        </p:spPr>
      </p:pic>
      <p:pic>
        <p:nvPicPr>
          <p:cNvPr id="70" name="Google Shape;70;p13" title="Data Central_PrimaryLogo_FullColour.jpg"/>
          <p:cNvPicPr preferRelativeResize="0"/>
          <p:nvPr/>
        </p:nvPicPr>
        <p:blipFill>
          <a:blip r:embed="rId4">
            <a:alphaModFix/>
          </a:blip>
          <a:stretch>
            <a:fillRect/>
          </a:stretch>
        </p:blipFill>
        <p:spPr>
          <a:xfrm>
            <a:off x="919626" y="3549156"/>
            <a:ext cx="2315602" cy="1532051"/>
          </a:xfrm>
          <a:prstGeom prst="rect">
            <a:avLst/>
          </a:prstGeom>
          <a:noFill/>
          <a:ln>
            <a:noFill/>
          </a:ln>
        </p:spPr>
      </p:pic>
      <p:pic>
        <p:nvPicPr>
          <p:cNvPr id="71" name="Google Shape;71;p13" title="Research Data and Software_FinalFile3_23.12.21-01.jpg"/>
          <p:cNvPicPr preferRelativeResize="0"/>
          <p:nvPr/>
        </p:nvPicPr>
        <p:blipFill rotWithShape="1">
          <a:blip r:embed="rId5">
            <a:alphaModFix/>
          </a:blip>
          <a:srcRect b="23669" l="23437" r="23669" t="23437"/>
          <a:stretch/>
        </p:blipFill>
        <p:spPr>
          <a:xfrm>
            <a:off x="3235225" y="3503047"/>
            <a:ext cx="1748900" cy="1748874"/>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p22"/>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View program execution while the program is running</a:t>
            </a:r>
            <a:endParaRPr/>
          </a:p>
        </p:txBody>
      </p:sp>
      <p:sp>
        <p:nvSpPr>
          <p:cNvPr id="149" name="Google Shape;149;p22"/>
          <p:cNvSpPr txBox="1"/>
          <p:nvPr>
            <p:ph idx="1" type="body"/>
          </p:nvPr>
        </p:nvSpPr>
        <p:spPr>
          <a:xfrm>
            <a:off x="311700" y="1266325"/>
            <a:ext cx="3645900" cy="3302700"/>
          </a:xfrm>
          <a:prstGeom prst="rect">
            <a:avLst/>
          </a:prstGeom>
        </p:spPr>
        <p:txBody>
          <a:bodyPr anchorCtr="0" anchor="t" bIns="91425" lIns="91425" spcFirstLastPara="1" rIns="91425" wrap="square" tIns="91425">
            <a:normAutofit fontScale="85000"/>
          </a:bodyPr>
          <a:lstStyle/>
          <a:p>
            <a:pPr indent="0" lvl="0" marL="0" rtl="0" algn="l">
              <a:lnSpc>
                <a:spcPct val="150000"/>
              </a:lnSpc>
              <a:spcBef>
                <a:spcPts val="0"/>
              </a:spcBef>
              <a:spcAft>
                <a:spcPts val="0"/>
              </a:spcAft>
              <a:buNone/>
            </a:pPr>
            <a:r>
              <a:rPr lang="en" sz="1500">
                <a:solidFill>
                  <a:srgbClr val="9C27B0"/>
                </a:solidFill>
                <a:highlight>
                  <a:srgbClr val="F5F5F5"/>
                </a:highlight>
                <a:latin typeface="Roboto Mono"/>
                <a:ea typeface="Roboto Mono"/>
                <a:cs typeface="Roboto Mono"/>
                <a:sym typeface="Roboto Mono"/>
              </a:rPr>
              <a:t>py-spy</a:t>
            </a:r>
            <a:r>
              <a:rPr lang="en" sz="1500">
                <a:solidFill>
                  <a:srgbClr val="388E3C"/>
                </a:solidFill>
                <a:highlight>
                  <a:srgbClr val="F5F5F5"/>
                </a:highlight>
                <a:latin typeface="Roboto Mono"/>
                <a:ea typeface="Roboto Mono"/>
                <a:cs typeface="Roboto Mono"/>
                <a:sym typeface="Roboto Mono"/>
              </a:rPr>
              <a:t> top –pid pid</a:t>
            </a:r>
            <a:r>
              <a:rPr lang="en"/>
              <a:t> gives a live updating view of your python program</a:t>
            </a:r>
            <a:endParaRPr/>
          </a:p>
          <a:p>
            <a:pPr indent="0" lvl="0" marL="0" rtl="0" algn="l">
              <a:lnSpc>
                <a:spcPct val="150000"/>
              </a:lnSpc>
              <a:spcBef>
                <a:spcPts val="0"/>
              </a:spcBef>
              <a:spcAft>
                <a:spcPts val="0"/>
              </a:spcAft>
              <a:buNone/>
            </a:pPr>
            <a:r>
              <a:rPr lang="en" sz="1500">
                <a:solidFill>
                  <a:srgbClr val="9C27B0"/>
                </a:solidFill>
                <a:highlight>
                  <a:srgbClr val="F5F5F5"/>
                </a:highlight>
                <a:latin typeface="Roboto Mono"/>
                <a:ea typeface="Roboto Mono"/>
                <a:cs typeface="Roboto Mono"/>
                <a:sym typeface="Roboto Mono"/>
              </a:rPr>
              <a:t>py-spy</a:t>
            </a:r>
            <a:r>
              <a:rPr lang="en" sz="1500">
                <a:solidFill>
                  <a:srgbClr val="388E3C"/>
                </a:solidFill>
                <a:highlight>
                  <a:srgbClr val="F5F5F5"/>
                </a:highlight>
                <a:latin typeface="Roboto Mono"/>
                <a:ea typeface="Roboto Mono"/>
                <a:cs typeface="Roboto Mono"/>
                <a:sym typeface="Roboto Mono"/>
              </a:rPr>
              <a:t> dump –pid pid</a:t>
            </a:r>
            <a:r>
              <a:rPr lang="en"/>
              <a:t> outputs the current program stack</a:t>
            </a:r>
            <a:endParaRPr/>
          </a:p>
          <a:p>
            <a:pPr indent="0" lvl="0" marL="0" rtl="0" algn="l">
              <a:spcBef>
                <a:spcPts val="0"/>
              </a:spcBef>
              <a:spcAft>
                <a:spcPts val="0"/>
              </a:spcAft>
              <a:buNone/>
            </a:pPr>
            <a:r>
              <a:t/>
            </a:r>
            <a:endParaRPr/>
          </a:p>
          <a:p>
            <a:pPr indent="0" lvl="0" marL="0" rtl="0" algn="l">
              <a:spcBef>
                <a:spcPts val="1200"/>
              </a:spcBef>
              <a:spcAft>
                <a:spcPts val="0"/>
              </a:spcAft>
              <a:buNone/>
            </a:pPr>
            <a:r>
              <a:rPr lang="en"/>
              <a:t>Root privileges are usually required for attaching to existing processes</a:t>
            </a:r>
            <a:endParaRPr/>
          </a:p>
          <a:p>
            <a:pPr indent="0" lvl="0" marL="0" rtl="0" algn="l">
              <a:lnSpc>
                <a:spcPct val="150000"/>
              </a:lnSpc>
              <a:spcBef>
                <a:spcPts val="1200"/>
              </a:spcBef>
              <a:spcAft>
                <a:spcPts val="0"/>
              </a:spcAft>
              <a:buNone/>
            </a:pPr>
            <a:r>
              <a:rPr lang="en" sz="1500">
                <a:solidFill>
                  <a:srgbClr val="9C27B0"/>
                </a:solidFill>
                <a:highlight>
                  <a:srgbClr val="F5F5F5"/>
                </a:highlight>
                <a:latin typeface="Roboto Mono"/>
                <a:ea typeface="Roboto Mono"/>
                <a:cs typeface="Roboto Mono"/>
                <a:sym typeface="Roboto Mono"/>
              </a:rPr>
              <a:t>sudo</a:t>
            </a:r>
            <a:r>
              <a:rPr lang="en" sz="1500">
                <a:solidFill>
                  <a:srgbClr val="388E3C"/>
                </a:solidFill>
                <a:highlight>
                  <a:srgbClr val="F5F5F5"/>
                </a:highlight>
                <a:latin typeface="Roboto Mono"/>
                <a:ea typeface="Roboto Mono"/>
                <a:cs typeface="Roboto Mono"/>
                <a:sym typeface="Roboto Mono"/>
              </a:rPr>
              <a:t> py-spy top/dump ...</a:t>
            </a:r>
            <a:endParaRPr/>
          </a:p>
        </p:txBody>
      </p:sp>
      <p:sp>
        <p:nvSpPr>
          <p:cNvPr id="150" name="Google Shape;150;p2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descr="console viewer demo" id="151" name="Google Shape;151;p22"/>
          <p:cNvPicPr preferRelativeResize="0"/>
          <p:nvPr/>
        </p:nvPicPr>
        <p:blipFill>
          <a:blip r:embed="rId3">
            <a:alphaModFix/>
          </a:blip>
          <a:stretch>
            <a:fillRect/>
          </a:stretch>
        </p:blipFill>
        <p:spPr>
          <a:xfrm>
            <a:off x="3957450" y="1207613"/>
            <a:ext cx="4514999" cy="3400425"/>
          </a:xfrm>
          <a:prstGeom prst="rect">
            <a:avLst/>
          </a:prstGeom>
          <a:noFill/>
          <a:ln>
            <a:noFill/>
          </a:ln>
        </p:spPr>
      </p:pic>
      <p:sp>
        <p:nvSpPr>
          <p:cNvPr id="152" name="Google Shape;152;p22"/>
          <p:cNvSpPr txBox="1"/>
          <p:nvPr/>
        </p:nvSpPr>
        <p:spPr>
          <a:xfrm>
            <a:off x="-34021" y="4786161"/>
            <a:ext cx="39873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solidFill>
                  <a:schemeClr val="dk2"/>
                </a:solidFill>
                <a:latin typeface="Open Sans"/>
                <a:ea typeface="Open Sans"/>
                <a:cs typeface="Open Sans"/>
                <a:sym typeface="Open Sans"/>
              </a:rPr>
              <a:t>Sam Huynh (AAO, Macquarie University)</a:t>
            </a:r>
            <a:endParaRPr sz="1000">
              <a:solidFill>
                <a:schemeClr val="dk2"/>
              </a:solidFill>
              <a:latin typeface="Open Sans"/>
              <a:ea typeface="Open Sans"/>
              <a:cs typeface="Open Sans"/>
              <a:sym typeface="Open Sans"/>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sp>
        <p:nvSpPr>
          <p:cNvPr id="157" name="Google Shape;157;p23"/>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Further work</a:t>
            </a:r>
            <a:endParaRPr/>
          </a:p>
        </p:txBody>
      </p:sp>
      <p:sp>
        <p:nvSpPr>
          <p:cNvPr id="158" name="Google Shape;158;p23"/>
          <p:cNvSpPr txBox="1"/>
          <p:nvPr>
            <p:ph idx="1" type="body"/>
          </p:nvPr>
        </p:nvSpPr>
        <p:spPr>
          <a:xfrm>
            <a:off x="311700" y="1266325"/>
            <a:ext cx="8520600" cy="3302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There are definitely some more optimisations to be made in our code.</a:t>
            </a:r>
            <a:endParaRPr/>
          </a:p>
          <a:p>
            <a:pPr indent="0" lvl="0" marL="0" rtl="0" algn="l">
              <a:spcBef>
                <a:spcPts val="1200"/>
              </a:spcBef>
              <a:spcAft>
                <a:spcPts val="0"/>
              </a:spcAft>
              <a:buNone/>
            </a:pPr>
            <a:r>
              <a:rPr lang="en"/>
              <a:t>With the increasing size of survey data, it is worth spending time to ensure we have measurements of our code.</a:t>
            </a:r>
            <a:endParaRPr/>
          </a:p>
          <a:p>
            <a:pPr indent="0" lvl="0" marL="0" rtl="0" algn="l">
              <a:spcBef>
                <a:spcPts val="1200"/>
              </a:spcBef>
              <a:spcAft>
                <a:spcPts val="0"/>
              </a:spcAft>
              <a:buNone/>
            </a:pPr>
            <a:r>
              <a:rPr lang="en"/>
              <a:t>We can use this to:</a:t>
            </a:r>
            <a:endParaRPr/>
          </a:p>
          <a:p>
            <a:pPr indent="-342900" lvl="0" marL="457200" rtl="0" algn="l">
              <a:spcBef>
                <a:spcPts val="1200"/>
              </a:spcBef>
              <a:spcAft>
                <a:spcPts val="0"/>
              </a:spcAft>
              <a:buSzPts val="1800"/>
              <a:buChar char="-"/>
            </a:pPr>
            <a:r>
              <a:rPr lang="en"/>
              <a:t>Verify an optimisation results in performance increase</a:t>
            </a:r>
            <a:endParaRPr/>
          </a:p>
          <a:p>
            <a:pPr indent="-342900" lvl="0" marL="457200" rtl="0" algn="l">
              <a:spcBef>
                <a:spcPts val="0"/>
              </a:spcBef>
              <a:spcAft>
                <a:spcPts val="0"/>
              </a:spcAft>
              <a:buSzPts val="1800"/>
              <a:buChar char="-"/>
            </a:pPr>
            <a:r>
              <a:rPr lang="en"/>
              <a:t>Compare changes due to input size scale</a:t>
            </a:r>
            <a:endParaRPr/>
          </a:p>
          <a:p>
            <a:pPr indent="-342900" lvl="0" marL="457200" rtl="0" algn="l">
              <a:spcBef>
                <a:spcPts val="0"/>
              </a:spcBef>
              <a:spcAft>
                <a:spcPts val="0"/>
              </a:spcAft>
              <a:buSzPts val="1800"/>
              <a:buChar char="-"/>
            </a:pPr>
            <a:r>
              <a:rPr lang="en"/>
              <a:t>Ensure a change does not result in performance regression</a:t>
            </a:r>
            <a:endParaRPr/>
          </a:p>
        </p:txBody>
      </p:sp>
      <p:sp>
        <p:nvSpPr>
          <p:cNvPr id="159" name="Google Shape;159;p2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160" name="Google Shape;160;p23"/>
          <p:cNvSpPr txBox="1"/>
          <p:nvPr/>
        </p:nvSpPr>
        <p:spPr>
          <a:xfrm>
            <a:off x="-34021" y="4786161"/>
            <a:ext cx="39873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solidFill>
                  <a:schemeClr val="dk2"/>
                </a:solidFill>
                <a:latin typeface="Open Sans"/>
                <a:ea typeface="Open Sans"/>
                <a:cs typeface="Open Sans"/>
                <a:sym typeface="Open Sans"/>
              </a:rPr>
              <a:t>Sam Huynh (AAO, Macquarie University)</a:t>
            </a:r>
            <a:endParaRPr sz="1000">
              <a:solidFill>
                <a:schemeClr val="dk2"/>
              </a:solidFill>
              <a:latin typeface="Open Sans"/>
              <a:ea typeface="Open Sans"/>
              <a:cs typeface="Open Sans"/>
              <a:sym typeface="Open Sans"/>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p24"/>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Key points</a:t>
            </a:r>
            <a:endParaRPr/>
          </a:p>
        </p:txBody>
      </p:sp>
      <p:sp>
        <p:nvSpPr>
          <p:cNvPr id="166" name="Google Shape;166;p24"/>
          <p:cNvSpPr txBox="1"/>
          <p:nvPr>
            <p:ph idx="1" type="body"/>
          </p:nvPr>
        </p:nvSpPr>
        <p:spPr>
          <a:xfrm>
            <a:off x="311700" y="1266325"/>
            <a:ext cx="8520600" cy="33027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Don’t optimise in the dark</a:t>
            </a:r>
            <a:endParaRPr/>
          </a:p>
          <a:p>
            <a:pPr indent="-317500" lvl="1" marL="914400" rtl="0" algn="l">
              <a:spcBef>
                <a:spcPts val="0"/>
              </a:spcBef>
              <a:spcAft>
                <a:spcPts val="0"/>
              </a:spcAft>
              <a:buSzPts val="1400"/>
              <a:buChar char="-"/>
            </a:pPr>
            <a:r>
              <a:rPr lang="en"/>
              <a:t>Profiling gives you insights into which chunks of code are causing the program to slow down</a:t>
            </a:r>
            <a:endParaRPr/>
          </a:p>
          <a:p>
            <a:pPr indent="-317500" lvl="1" marL="914400" rtl="0" algn="l">
              <a:spcBef>
                <a:spcPts val="0"/>
              </a:spcBef>
              <a:spcAft>
                <a:spcPts val="0"/>
              </a:spcAft>
              <a:buSzPts val="1400"/>
              <a:buChar char="-"/>
            </a:pPr>
            <a:r>
              <a:rPr lang="en"/>
              <a:t>Some execution time might be spent for general overhead which you can’t control</a:t>
            </a:r>
            <a:endParaRPr/>
          </a:p>
          <a:p>
            <a:pPr indent="-317500" lvl="1" marL="914400" rtl="0" algn="l">
              <a:spcBef>
                <a:spcPts val="0"/>
              </a:spcBef>
              <a:spcAft>
                <a:spcPts val="0"/>
              </a:spcAft>
              <a:buSzPts val="1400"/>
              <a:buChar char="-"/>
            </a:pPr>
            <a:r>
              <a:rPr lang="en"/>
              <a:t>There might be other reasons why a program is slow e.g. limited hardware resources</a:t>
            </a:r>
            <a:endParaRPr/>
          </a:p>
          <a:p>
            <a:pPr indent="-342900" lvl="0" marL="457200" rtl="0" algn="l">
              <a:spcBef>
                <a:spcPts val="0"/>
              </a:spcBef>
              <a:spcAft>
                <a:spcPts val="0"/>
              </a:spcAft>
              <a:buSzPts val="1800"/>
              <a:buChar char="-"/>
            </a:pPr>
            <a:r>
              <a:rPr lang="en"/>
              <a:t>Profiling can help you spot problems before they become problems</a:t>
            </a:r>
            <a:endParaRPr/>
          </a:p>
          <a:p>
            <a:pPr indent="-317500" lvl="1" marL="914400" rtl="0" algn="l">
              <a:spcBef>
                <a:spcPts val="0"/>
              </a:spcBef>
              <a:spcAft>
                <a:spcPts val="0"/>
              </a:spcAft>
              <a:buSzPts val="1400"/>
              <a:buChar char="-"/>
            </a:pPr>
            <a:r>
              <a:rPr lang="en"/>
              <a:t>Don’t optimise prematurely</a:t>
            </a:r>
            <a:endParaRPr/>
          </a:p>
          <a:p>
            <a:pPr indent="-342900" lvl="0" marL="457200" rtl="0" algn="l">
              <a:spcBef>
                <a:spcPts val="0"/>
              </a:spcBef>
              <a:spcAft>
                <a:spcPts val="0"/>
              </a:spcAft>
              <a:buSzPts val="1800"/>
              <a:buChar char="-"/>
            </a:pPr>
            <a:r>
              <a:rPr lang="en"/>
              <a:t>Profiling is not the hammer for every nail</a:t>
            </a:r>
            <a:endParaRPr/>
          </a:p>
          <a:p>
            <a:pPr indent="-317500" lvl="1" marL="914400" rtl="0" algn="l">
              <a:spcBef>
                <a:spcPts val="0"/>
              </a:spcBef>
              <a:spcAft>
                <a:spcPts val="0"/>
              </a:spcAft>
              <a:buSzPts val="1400"/>
              <a:buChar char="-"/>
            </a:pPr>
            <a:r>
              <a:rPr lang="en"/>
              <a:t>Logging and metrics can help you find other problems</a:t>
            </a:r>
            <a:endParaRPr/>
          </a:p>
        </p:txBody>
      </p:sp>
      <p:sp>
        <p:nvSpPr>
          <p:cNvPr id="167" name="Google Shape;167;p2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168" name="Google Shape;168;p24"/>
          <p:cNvSpPr txBox="1"/>
          <p:nvPr/>
        </p:nvSpPr>
        <p:spPr>
          <a:xfrm>
            <a:off x="-34021" y="4786161"/>
            <a:ext cx="39873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solidFill>
                  <a:schemeClr val="dk2"/>
                </a:solidFill>
                <a:latin typeface="Open Sans"/>
                <a:ea typeface="Open Sans"/>
                <a:cs typeface="Open Sans"/>
                <a:sym typeface="Open Sans"/>
              </a:rPr>
              <a:t>Sam Huynh (AAO, Macquarie University)</a:t>
            </a:r>
            <a:endParaRPr sz="1000">
              <a:solidFill>
                <a:schemeClr val="dk2"/>
              </a:solidFill>
              <a:latin typeface="Open Sans"/>
              <a:ea typeface="Open Sans"/>
              <a:cs typeface="Open Sans"/>
              <a:sym typeface="Open Sans"/>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sp>
        <p:nvSpPr>
          <p:cNvPr id="173" name="Google Shape;173;p2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174" name="Google Shape;174;p25"/>
          <p:cNvSpPr txBox="1"/>
          <p:nvPr/>
        </p:nvSpPr>
        <p:spPr>
          <a:xfrm>
            <a:off x="-34026" y="4786150"/>
            <a:ext cx="45546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solidFill>
                  <a:schemeClr val="dk2"/>
                </a:solidFill>
                <a:latin typeface="Open Sans"/>
                <a:ea typeface="Open Sans"/>
                <a:cs typeface="Open Sans"/>
                <a:sym typeface="Open Sans"/>
              </a:rPr>
              <a:t>Sam Huynh (AAO, Macquarie University) sam.huynh@mq.edu.au</a:t>
            </a:r>
            <a:endParaRPr sz="1000">
              <a:solidFill>
                <a:schemeClr val="dk2"/>
              </a:solidFill>
              <a:latin typeface="Open Sans"/>
              <a:ea typeface="Open Sans"/>
              <a:cs typeface="Open Sans"/>
              <a:sym typeface="Open Sans"/>
            </a:endParaRPr>
          </a:p>
        </p:txBody>
      </p:sp>
      <p:pic>
        <p:nvPicPr>
          <p:cNvPr id="175" name="Google Shape;175;p25" title="AAO logo.jpeg"/>
          <p:cNvPicPr preferRelativeResize="0"/>
          <p:nvPr/>
        </p:nvPicPr>
        <p:blipFill>
          <a:blip r:embed="rId3">
            <a:alphaModFix/>
          </a:blip>
          <a:stretch>
            <a:fillRect/>
          </a:stretch>
        </p:blipFill>
        <p:spPr>
          <a:xfrm>
            <a:off x="4984125" y="2080759"/>
            <a:ext cx="3156725" cy="1242850"/>
          </a:xfrm>
          <a:prstGeom prst="rect">
            <a:avLst/>
          </a:prstGeom>
          <a:noFill/>
          <a:ln>
            <a:noFill/>
          </a:ln>
        </p:spPr>
      </p:pic>
      <p:pic>
        <p:nvPicPr>
          <p:cNvPr id="176" name="Google Shape;176;p25" title="Data Central_PrimaryLogo_FullColour.jpg"/>
          <p:cNvPicPr preferRelativeResize="0"/>
          <p:nvPr/>
        </p:nvPicPr>
        <p:blipFill>
          <a:blip r:embed="rId4">
            <a:alphaModFix/>
          </a:blip>
          <a:stretch>
            <a:fillRect/>
          </a:stretch>
        </p:blipFill>
        <p:spPr>
          <a:xfrm>
            <a:off x="919626" y="1908498"/>
            <a:ext cx="2315602" cy="1532051"/>
          </a:xfrm>
          <a:prstGeom prst="rect">
            <a:avLst/>
          </a:prstGeom>
          <a:noFill/>
          <a:ln>
            <a:noFill/>
          </a:ln>
        </p:spPr>
      </p:pic>
      <p:pic>
        <p:nvPicPr>
          <p:cNvPr id="177" name="Google Shape;177;p25" title="Research Data and Software_FinalFile3_23.12.21-01.jpg"/>
          <p:cNvPicPr preferRelativeResize="0"/>
          <p:nvPr/>
        </p:nvPicPr>
        <p:blipFill rotWithShape="1">
          <a:blip r:embed="rId5">
            <a:alphaModFix/>
          </a:blip>
          <a:srcRect b="23669" l="23437" r="23669" t="23437"/>
          <a:stretch/>
        </p:blipFill>
        <p:spPr>
          <a:xfrm>
            <a:off x="3235225" y="1862389"/>
            <a:ext cx="1748900" cy="1748874"/>
          </a:xfrm>
          <a:prstGeom prst="rect">
            <a:avLst/>
          </a:prstGeom>
          <a:noFill/>
          <a:ln>
            <a:noFill/>
          </a:ln>
        </p:spPr>
      </p:pic>
      <p:sp>
        <p:nvSpPr>
          <p:cNvPr id="178" name="Google Shape;178;p25"/>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Thanks!</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 name="Shape 75"/>
        <p:cNvGrpSpPr/>
        <p:nvPr/>
      </p:nvGrpSpPr>
      <p:grpSpPr>
        <a:xfrm>
          <a:off x="0" y="0"/>
          <a:ext cx="0" cy="0"/>
          <a:chOff x="0" y="0"/>
          <a:chExt cx="0" cy="0"/>
        </a:xfrm>
      </p:grpSpPr>
      <p:sp>
        <p:nvSpPr>
          <p:cNvPr id="76" name="Google Shape;76;p14"/>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State of Surveys</a:t>
            </a:r>
            <a:endParaRPr/>
          </a:p>
        </p:txBody>
      </p:sp>
      <p:sp>
        <p:nvSpPr>
          <p:cNvPr id="77" name="Google Shape;77;p14"/>
          <p:cNvSpPr txBox="1"/>
          <p:nvPr>
            <p:ph idx="1" type="body"/>
          </p:nvPr>
        </p:nvSpPr>
        <p:spPr>
          <a:xfrm>
            <a:off x="311700" y="1266325"/>
            <a:ext cx="8520600" cy="33027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Surveys wanting to release a larger data set with a variety of files</a:t>
            </a:r>
            <a:endParaRPr/>
          </a:p>
          <a:p>
            <a:pPr indent="-317500" lvl="1" marL="914400" rtl="0" algn="l">
              <a:spcBef>
                <a:spcPts val="0"/>
              </a:spcBef>
              <a:spcAft>
                <a:spcPts val="0"/>
              </a:spcAft>
              <a:buSzPts val="1400"/>
              <a:buChar char="-"/>
            </a:pPr>
            <a:r>
              <a:rPr lang="en"/>
              <a:t>From the expected:</a:t>
            </a:r>
            <a:endParaRPr/>
          </a:p>
          <a:p>
            <a:pPr indent="-317500" lvl="2" marL="1371600" rtl="0" algn="l">
              <a:spcBef>
                <a:spcPts val="0"/>
              </a:spcBef>
              <a:spcAft>
                <a:spcPts val="0"/>
              </a:spcAft>
              <a:buSzPts val="1400"/>
              <a:buChar char="-"/>
            </a:pPr>
            <a:r>
              <a:rPr lang="en"/>
              <a:t>Spectra</a:t>
            </a:r>
            <a:endParaRPr/>
          </a:p>
          <a:p>
            <a:pPr indent="-317500" lvl="2" marL="1371600" rtl="0" algn="l">
              <a:spcBef>
                <a:spcPts val="0"/>
              </a:spcBef>
              <a:spcAft>
                <a:spcPts val="0"/>
              </a:spcAft>
              <a:buSzPts val="1400"/>
              <a:buChar char="-"/>
            </a:pPr>
            <a:r>
              <a:rPr lang="en"/>
              <a:t>Catalogues</a:t>
            </a:r>
            <a:endParaRPr/>
          </a:p>
          <a:p>
            <a:pPr indent="-317500" lvl="2" marL="1371600" rtl="0" algn="l">
              <a:spcBef>
                <a:spcPts val="0"/>
              </a:spcBef>
              <a:spcAft>
                <a:spcPts val="0"/>
              </a:spcAft>
              <a:buSzPts val="1400"/>
              <a:buChar char="-"/>
            </a:pPr>
            <a:r>
              <a:rPr lang="en"/>
              <a:t>IFS</a:t>
            </a:r>
            <a:endParaRPr/>
          </a:p>
          <a:p>
            <a:pPr indent="-317500" lvl="1" marL="914400" rtl="0" algn="l">
              <a:spcBef>
                <a:spcPts val="0"/>
              </a:spcBef>
              <a:spcAft>
                <a:spcPts val="0"/>
              </a:spcAft>
              <a:buSzPts val="1400"/>
              <a:buChar char="-"/>
            </a:pPr>
            <a:r>
              <a:rPr lang="en"/>
              <a:t>Becoming more common</a:t>
            </a:r>
            <a:endParaRPr/>
          </a:p>
          <a:p>
            <a:pPr indent="-317500" lvl="2" marL="1371600" rtl="0" algn="l">
              <a:spcBef>
                <a:spcPts val="0"/>
              </a:spcBef>
              <a:spcAft>
                <a:spcPts val="0"/>
              </a:spcAft>
              <a:buSzPts val="1400"/>
              <a:buChar char="-"/>
            </a:pPr>
            <a:r>
              <a:rPr lang="en"/>
              <a:t>Pipeline results and logs</a:t>
            </a:r>
            <a:endParaRPr/>
          </a:p>
          <a:p>
            <a:pPr indent="-317500" lvl="2" marL="1371600" rtl="0" algn="l">
              <a:spcBef>
                <a:spcPts val="0"/>
              </a:spcBef>
              <a:spcAft>
                <a:spcPts val="0"/>
              </a:spcAft>
              <a:buSzPts val="1400"/>
              <a:buChar char="-"/>
            </a:pPr>
            <a:r>
              <a:rPr lang="en"/>
              <a:t>Additional plots and analysis files</a:t>
            </a:r>
            <a:endParaRPr/>
          </a:p>
        </p:txBody>
      </p:sp>
      <p:sp>
        <p:nvSpPr>
          <p:cNvPr id="78" name="Google Shape;78;p1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latin typeface="Open Sans"/>
                <a:ea typeface="Open Sans"/>
                <a:cs typeface="Open Sans"/>
                <a:sym typeface="Open Sans"/>
              </a:rPr>
              <a:t>‹#›</a:t>
            </a:fld>
            <a:endParaRPr>
              <a:latin typeface="Open Sans"/>
              <a:ea typeface="Open Sans"/>
              <a:cs typeface="Open Sans"/>
              <a:sym typeface="Open Sans"/>
            </a:endParaRPr>
          </a:p>
        </p:txBody>
      </p:sp>
      <p:sp>
        <p:nvSpPr>
          <p:cNvPr id="79" name="Google Shape;79;p14"/>
          <p:cNvSpPr txBox="1"/>
          <p:nvPr/>
        </p:nvSpPr>
        <p:spPr>
          <a:xfrm>
            <a:off x="-34021" y="4786161"/>
            <a:ext cx="39873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solidFill>
                  <a:schemeClr val="dk2"/>
                </a:solidFill>
                <a:latin typeface="Open Sans"/>
                <a:ea typeface="Open Sans"/>
                <a:cs typeface="Open Sans"/>
                <a:sym typeface="Open Sans"/>
              </a:rPr>
              <a:t>Sam Huynh (AAO, Macquarie University)</a:t>
            </a:r>
            <a:endParaRPr sz="1000">
              <a:solidFill>
                <a:schemeClr val="dk2"/>
              </a:solidFill>
              <a:latin typeface="Open Sans"/>
              <a:ea typeface="Open Sans"/>
              <a:cs typeface="Open Sans"/>
              <a:sym typeface="Open Sans"/>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15"/>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Background into Data Central’s Ingestion Process</a:t>
            </a:r>
            <a:endParaRPr/>
          </a:p>
        </p:txBody>
      </p:sp>
      <p:sp>
        <p:nvSpPr>
          <p:cNvPr id="85" name="Google Shape;85;p15"/>
          <p:cNvSpPr txBox="1"/>
          <p:nvPr>
            <p:ph idx="1" type="body"/>
          </p:nvPr>
        </p:nvSpPr>
        <p:spPr>
          <a:xfrm>
            <a:off x="311700" y="1266325"/>
            <a:ext cx="8520600" cy="3302700"/>
          </a:xfrm>
          <a:prstGeom prst="rect">
            <a:avLst/>
          </a:prstGeom>
        </p:spPr>
        <p:txBody>
          <a:bodyPr anchorCtr="0" anchor="t" bIns="91425" lIns="91425" spcFirstLastPara="1" rIns="91425" wrap="square" tIns="91425">
            <a:normAutofit fontScale="70000" lnSpcReduction="10000"/>
          </a:bodyPr>
          <a:lstStyle/>
          <a:p>
            <a:pPr indent="0" lvl="0" marL="0" rtl="0" algn="l">
              <a:spcBef>
                <a:spcPts val="0"/>
              </a:spcBef>
              <a:spcAft>
                <a:spcPts val="0"/>
              </a:spcAft>
              <a:buNone/>
            </a:pPr>
            <a:r>
              <a:rPr lang="en"/>
              <a:t>Technologies used by Data Central</a:t>
            </a:r>
            <a:endParaRPr/>
          </a:p>
          <a:p>
            <a:pPr indent="-308610" lvl="0" marL="457200" rtl="0" algn="l">
              <a:spcBef>
                <a:spcPts val="1200"/>
              </a:spcBef>
              <a:spcAft>
                <a:spcPts val="0"/>
              </a:spcAft>
              <a:buSzPct val="100000"/>
              <a:buChar char="-"/>
            </a:pPr>
            <a:r>
              <a:rPr lang="en"/>
              <a:t>Django</a:t>
            </a:r>
            <a:endParaRPr/>
          </a:p>
          <a:p>
            <a:pPr indent="-308610" lvl="0" marL="457200" rtl="0" algn="l">
              <a:spcBef>
                <a:spcPts val="0"/>
              </a:spcBef>
              <a:spcAft>
                <a:spcPts val="0"/>
              </a:spcAft>
              <a:buSzPct val="100000"/>
              <a:buChar char="-"/>
            </a:pPr>
            <a:r>
              <a:rPr lang="en"/>
              <a:t>Celery</a:t>
            </a:r>
            <a:endParaRPr/>
          </a:p>
          <a:p>
            <a:pPr indent="-308610" lvl="0" marL="457200" rtl="0" algn="l">
              <a:spcBef>
                <a:spcPts val="0"/>
              </a:spcBef>
              <a:spcAft>
                <a:spcPts val="0"/>
              </a:spcAft>
              <a:buSzPct val="100000"/>
              <a:buChar char="-"/>
            </a:pPr>
            <a:r>
              <a:rPr lang="en"/>
              <a:t>PostgreSQL</a:t>
            </a:r>
            <a:endParaRPr/>
          </a:p>
          <a:p>
            <a:pPr indent="-308610" lvl="0" marL="457200" rtl="0" algn="l">
              <a:spcBef>
                <a:spcPts val="0"/>
              </a:spcBef>
              <a:spcAft>
                <a:spcPts val="0"/>
              </a:spcAft>
              <a:buSzPct val="100000"/>
              <a:buChar char="-"/>
            </a:pPr>
            <a:r>
              <a:rPr lang="en"/>
              <a:t>Docker</a:t>
            </a:r>
            <a:endParaRPr/>
          </a:p>
          <a:p>
            <a:pPr indent="0" lvl="0" marL="0" rtl="0" algn="l">
              <a:spcBef>
                <a:spcPts val="1200"/>
              </a:spcBef>
              <a:spcAft>
                <a:spcPts val="0"/>
              </a:spcAft>
              <a:buNone/>
            </a:pPr>
            <a:r>
              <a:rPr lang="en"/>
              <a:t>For each spectra file, catalogue, IFS file and imaging file, we create a record to allow users to find, access and reuse data from a defined interface.</a:t>
            </a:r>
            <a:endParaRPr/>
          </a:p>
          <a:p>
            <a:pPr indent="0" lvl="0" marL="0" rtl="0" algn="l">
              <a:spcBef>
                <a:spcPts val="1200"/>
              </a:spcBef>
              <a:spcAft>
                <a:spcPts val="0"/>
              </a:spcAft>
              <a:buNone/>
            </a:pPr>
            <a:r>
              <a:rPr lang="en"/>
              <a:t>These records are created by Celery tasks, stored in PostgreSQL and served out to users by a Django website.</a:t>
            </a:r>
            <a:endParaRPr/>
          </a:p>
          <a:p>
            <a:pPr indent="0" lvl="0" marL="0" rtl="0" algn="l">
              <a:spcBef>
                <a:spcPts val="1200"/>
              </a:spcBef>
              <a:spcAft>
                <a:spcPts val="0"/>
              </a:spcAft>
              <a:buNone/>
            </a:pPr>
            <a:r>
              <a:rPr lang="en"/>
              <a:t>Within the Celery tasks, FITS keywords are checked, catalogue tables parsed, WCS checked and so on…</a:t>
            </a:r>
            <a:endParaRPr/>
          </a:p>
          <a:p>
            <a:pPr indent="0" lvl="0" marL="0" rtl="0" algn="l">
              <a:spcBef>
                <a:spcPts val="1200"/>
              </a:spcBef>
              <a:spcAft>
                <a:spcPts val="1200"/>
              </a:spcAft>
              <a:buNone/>
            </a:pPr>
            <a:r>
              <a:rPr lang="en"/>
              <a:t>In a recent addition, miscellaneous files are treated as ‘blobs’ so there is still a record created. Only a simple check of file size is done.</a:t>
            </a:r>
            <a:endParaRPr/>
          </a:p>
        </p:txBody>
      </p:sp>
      <p:sp>
        <p:nvSpPr>
          <p:cNvPr id="86" name="Google Shape;86;p1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latin typeface="Open Sans"/>
                <a:ea typeface="Open Sans"/>
                <a:cs typeface="Open Sans"/>
                <a:sym typeface="Open Sans"/>
              </a:rPr>
              <a:t>‹#›</a:t>
            </a:fld>
            <a:endParaRPr>
              <a:latin typeface="Open Sans"/>
              <a:ea typeface="Open Sans"/>
              <a:cs typeface="Open Sans"/>
              <a:sym typeface="Open Sans"/>
            </a:endParaRPr>
          </a:p>
        </p:txBody>
      </p:sp>
      <p:sp>
        <p:nvSpPr>
          <p:cNvPr id="87" name="Google Shape;87;p15"/>
          <p:cNvSpPr txBox="1"/>
          <p:nvPr/>
        </p:nvSpPr>
        <p:spPr>
          <a:xfrm>
            <a:off x="-34021" y="4786161"/>
            <a:ext cx="39873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solidFill>
                  <a:schemeClr val="dk2"/>
                </a:solidFill>
                <a:latin typeface="Open Sans"/>
                <a:ea typeface="Open Sans"/>
                <a:cs typeface="Open Sans"/>
                <a:sym typeface="Open Sans"/>
              </a:rPr>
              <a:t>Sam Huynh (AAO, Macquarie University)</a:t>
            </a:r>
            <a:endParaRPr sz="1000">
              <a:solidFill>
                <a:schemeClr val="dk2"/>
              </a:solidFill>
              <a:latin typeface="Open Sans"/>
              <a:ea typeface="Open Sans"/>
              <a:cs typeface="Open Sans"/>
              <a:sym typeface="Open Sans"/>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sp>
        <p:nvSpPr>
          <p:cNvPr id="92" name="Google Shape;92;p16"/>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The problem?</a:t>
            </a:r>
            <a:endParaRPr/>
          </a:p>
        </p:txBody>
      </p:sp>
      <p:sp>
        <p:nvSpPr>
          <p:cNvPr id="93" name="Google Shape;93;p16"/>
          <p:cNvSpPr txBox="1"/>
          <p:nvPr>
            <p:ph idx="1" type="body"/>
          </p:nvPr>
        </p:nvSpPr>
        <p:spPr>
          <a:xfrm>
            <a:off x="311700" y="1266325"/>
            <a:ext cx="8520600" cy="3302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For one data release with a large spectra data set and large set of miscellaneous files:</a:t>
            </a:r>
            <a:endParaRPr/>
          </a:p>
          <a:p>
            <a:pPr indent="-342900" lvl="0" marL="457200" rtl="0" algn="l">
              <a:spcBef>
                <a:spcPts val="1200"/>
              </a:spcBef>
              <a:spcAft>
                <a:spcPts val="0"/>
              </a:spcAft>
              <a:buSzPts val="1800"/>
              <a:buChar char="-"/>
            </a:pPr>
            <a:r>
              <a:rPr lang="en"/>
              <a:t>Ingesting the spectra data set would take roughly 2 days</a:t>
            </a:r>
            <a:endParaRPr/>
          </a:p>
          <a:p>
            <a:pPr indent="-342900" lvl="0" marL="457200" rtl="0" algn="l">
              <a:spcBef>
                <a:spcPts val="0"/>
              </a:spcBef>
              <a:spcAft>
                <a:spcPts val="0"/>
              </a:spcAft>
              <a:buSzPts val="1800"/>
              <a:buChar char="-"/>
            </a:pPr>
            <a:r>
              <a:rPr lang="en"/>
              <a:t>Ingesting the </a:t>
            </a:r>
            <a:r>
              <a:rPr lang="en"/>
              <a:t>miscellaneous</a:t>
            </a:r>
            <a:r>
              <a:rPr lang="en"/>
              <a:t> files would take a week (if not more!)</a:t>
            </a:r>
            <a:endParaRPr/>
          </a:p>
          <a:p>
            <a:pPr indent="0" lvl="0" marL="0" rtl="0" algn="l">
              <a:spcBef>
                <a:spcPts val="1200"/>
              </a:spcBef>
              <a:spcAft>
                <a:spcPts val="1200"/>
              </a:spcAft>
              <a:buNone/>
            </a:pPr>
            <a:r>
              <a:rPr lang="en"/>
              <a:t>Why would ingesting files take such a long time if the only check done is a file size check?</a:t>
            </a:r>
            <a:endParaRPr/>
          </a:p>
        </p:txBody>
      </p:sp>
      <p:sp>
        <p:nvSpPr>
          <p:cNvPr id="94" name="Google Shape;94;p1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latin typeface="Open Sans"/>
                <a:ea typeface="Open Sans"/>
                <a:cs typeface="Open Sans"/>
                <a:sym typeface="Open Sans"/>
              </a:rPr>
              <a:t>‹#›</a:t>
            </a:fld>
            <a:endParaRPr>
              <a:latin typeface="Open Sans"/>
              <a:ea typeface="Open Sans"/>
              <a:cs typeface="Open Sans"/>
              <a:sym typeface="Open Sans"/>
            </a:endParaRPr>
          </a:p>
        </p:txBody>
      </p:sp>
      <p:sp>
        <p:nvSpPr>
          <p:cNvPr id="95" name="Google Shape;95;p16"/>
          <p:cNvSpPr txBox="1"/>
          <p:nvPr/>
        </p:nvSpPr>
        <p:spPr>
          <a:xfrm>
            <a:off x="-34021" y="4786161"/>
            <a:ext cx="39873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solidFill>
                  <a:schemeClr val="dk2"/>
                </a:solidFill>
                <a:latin typeface="Open Sans"/>
                <a:ea typeface="Open Sans"/>
                <a:cs typeface="Open Sans"/>
                <a:sym typeface="Open Sans"/>
              </a:rPr>
              <a:t>Sam Huynh (AAO, Macquarie University)</a:t>
            </a:r>
            <a:endParaRPr sz="1000">
              <a:solidFill>
                <a:schemeClr val="dk2"/>
              </a:solidFill>
              <a:latin typeface="Open Sans"/>
              <a:ea typeface="Open Sans"/>
              <a:cs typeface="Open Sans"/>
              <a:sym typeface="Open Sans"/>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sp>
        <p:nvSpPr>
          <p:cNvPr id="100" name="Google Shape;100;p17"/>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Diagnosing the problem</a:t>
            </a:r>
            <a:endParaRPr/>
          </a:p>
        </p:txBody>
      </p:sp>
      <p:sp>
        <p:nvSpPr>
          <p:cNvPr id="101" name="Google Shape;101;p17"/>
          <p:cNvSpPr txBox="1"/>
          <p:nvPr>
            <p:ph idx="1" type="body"/>
          </p:nvPr>
        </p:nvSpPr>
        <p:spPr>
          <a:xfrm>
            <a:off x="1297500" y="1244381"/>
            <a:ext cx="7038900" cy="29112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We are creating a lot of records, we should check if the database is blocked somewhere…</a:t>
            </a:r>
            <a:endParaRPr/>
          </a:p>
          <a:p>
            <a:pPr indent="0" lvl="0" marL="0" rtl="0" algn="l">
              <a:spcBef>
                <a:spcPts val="1200"/>
              </a:spcBef>
              <a:spcAft>
                <a:spcPts val="1200"/>
              </a:spcAft>
              <a:buNone/>
            </a:pPr>
            <a:r>
              <a:t/>
            </a:r>
            <a:endParaRPr/>
          </a:p>
        </p:txBody>
      </p:sp>
      <p:sp>
        <p:nvSpPr>
          <p:cNvPr id="102" name="Google Shape;102;p1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latin typeface="Open Sans"/>
                <a:ea typeface="Open Sans"/>
                <a:cs typeface="Open Sans"/>
                <a:sym typeface="Open Sans"/>
              </a:rPr>
              <a:t>‹#›</a:t>
            </a:fld>
            <a:endParaRPr>
              <a:latin typeface="Open Sans"/>
              <a:ea typeface="Open Sans"/>
              <a:cs typeface="Open Sans"/>
              <a:sym typeface="Open Sans"/>
            </a:endParaRPr>
          </a:p>
        </p:txBody>
      </p:sp>
      <p:sp>
        <p:nvSpPr>
          <p:cNvPr id="103" name="Google Shape;103;p17"/>
          <p:cNvSpPr txBox="1"/>
          <p:nvPr/>
        </p:nvSpPr>
        <p:spPr>
          <a:xfrm>
            <a:off x="328839" y="2188873"/>
            <a:ext cx="4305900" cy="1818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100">
                <a:solidFill>
                  <a:srgbClr val="D81B60"/>
                </a:solidFill>
                <a:highlight>
                  <a:srgbClr val="F5F5F5"/>
                </a:highlight>
                <a:latin typeface="Roboto Mono"/>
                <a:ea typeface="Roboto Mono"/>
                <a:cs typeface="Roboto Mono"/>
                <a:sym typeface="Roboto Mono"/>
              </a:rPr>
              <a:t>-- check for blocked queries in PostgreSQL</a:t>
            </a:r>
            <a:endParaRPr sz="1100">
              <a:highlight>
                <a:srgbClr val="F5F5F5"/>
              </a:highlight>
              <a:latin typeface="Roboto Mono"/>
              <a:ea typeface="Roboto Mono"/>
              <a:cs typeface="Roboto Mono"/>
              <a:sym typeface="Roboto Mono"/>
            </a:endParaRPr>
          </a:p>
          <a:p>
            <a:pPr indent="0" lvl="0" marL="0" rtl="0" algn="l">
              <a:spcBef>
                <a:spcPts val="0"/>
              </a:spcBef>
              <a:spcAft>
                <a:spcPts val="0"/>
              </a:spcAft>
              <a:buNone/>
            </a:pPr>
            <a:r>
              <a:rPr lang="en" sz="1100">
                <a:solidFill>
                  <a:srgbClr val="3F51B5"/>
                </a:solidFill>
                <a:highlight>
                  <a:srgbClr val="F5F5F5"/>
                </a:highlight>
                <a:latin typeface="Roboto Mono"/>
                <a:ea typeface="Roboto Mono"/>
                <a:cs typeface="Roboto Mono"/>
                <a:sym typeface="Roboto Mono"/>
              </a:rPr>
              <a:t>select</a:t>
            </a:r>
            <a:r>
              <a:rPr lang="en" sz="1100">
                <a:solidFill>
                  <a:srgbClr val="37474F"/>
                </a:solidFill>
                <a:highlight>
                  <a:srgbClr val="F5F5F5"/>
                </a:highlight>
                <a:latin typeface="Roboto Mono"/>
                <a:ea typeface="Roboto Mono"/>
                <a:cs typeface="Roboto Mono"/>
                <a:sym typeface="Roboto Mono"/>
              </a:rPr>
              <a:t> pid,</a:t>
            </a:r>
            <a:endParaRPr sz="1100">
              <a:highlight>
                <a:srgbClr val="F5F5F5"/>
              </a:highlight>
              <a:latin typeface="Roboto Mono"/>
              <a:ea typeface="Roboto Mono"/>
              <a:cs typeface="Roboto Mono"/>
              <a:sym typeface="Roboto Mono"/>
            </a:endParaRPr>
          </a:p>
          <a:p>
            <a:pPr indent="0" lvl="0" marL="0" rtl="0" algn="l">
              <a:spcBef>
                <a:spcPts val="0"/>
              </a:spcBef>
              <a:spcAft>
                <a:spcPts val="0"/>
              </a:spcAft>
              <a:buNone/>
            </a:pPr>
            <a:r>
              <a:rPr lang="en" sz="1100">
                <a:solidFill>
                  <a:srgbClr val="37474F"/>
                </a:solidFill>
                <a:highlight>
                  <a:srgbClr val="F5F5F5"/>
                </a:highlight>
                <a:latin typeface="Roboto Mono"/>
                <a:ea typeface="Roboto Mono"/>
                <a:cs typeface="Roboto Mono"/>
                <a:sym typeface="Roboto Mono"/>
              </a:rPr>
              <a:t>       usename,</a:t>
            </a:r>
            <a:endParaRPr sz="1100">
              <a:highlight>
                <a:srgbClr val="F5F5F5"/>
              </a:highlight>
              <a:latin typeface="Roboto Mono"/>
              <a:ea typeface="Roboto Mono"/>
              <a:cs typeface="Roboto Mono"/>
              <a:sym typeface="Roboto Mono"/>
            </a:endParaRPr>
          </a:p>
          <a:p>
            <a:pPr indent="0" lvl="0" marL="0" rtl="0" algn="l">
              <a:spcBef>
                <a:spcPts val="0"/>
              </a:spcBef>
              <a:spcAft>
                <a:spcPts val="0"/>
              </a:spcAft>
              <a:buNone/>
            </a:pPr>
            <a:r>
              <a:rPr lang="en" sz="1100">
                <a:solidFill>
                  <a:srgbClr val="37474F"/>
                </a:solidFill>
                <a:highlight>
                  <a:srgbClr val="F5F5F5"/>
                </a:highlight>
                <a:latin typeface="Roboto Mono"/>
                <a:ea typeface="Roboto Mono"/>
                <a:cs typeface="Roboto Mono"/>
                <a:sym typeface="Roboto Mono"/>
              </a:rPr>
              <a:t>       pg_blocking_pids(pid) </a:t>
            </a:r>
            <a:r>
              <a:rPr lang="en" sz="1100">
                <a:solidFill>
                  <a:srgbClr val="3F51B5"/>
                </a:solidFill>
                <a:highlight>
                  <a:srgbClr val="F5F5F5"/>
                </a:highlight>
                <a:latin typeface="Roboto Mono"/>
                <a:ea typeface="Roboto Mono"/>
                <a:cs typeface="Roboto Mono"/>
                <a:sym typeface="Roboto Mono"/>
              </a:rPr>
              <a:t>as</a:t>
            </a:r>
            <a:r>
              <a:rPr lang="en" sz="1100">
                <a:solidFill>
                  <a:srgbClr val="37474F"/>
                </a:solidFill>
                <a:highlight>
                  <a:srgbClr val="F5F5F5"/>
                </a:highlight>
                <a:latin typeface="Roboto Mono"/>
                <a:ea typeface="Roboto Mono"/>
                <a:cs typeface="Roboto Mono"/>
                <a:sym typeface="Roboto Mono"/>
              </a:rPr>
              <a:t> blocked_by,</a:t>
            </a:r>
            <a:endParaRPr sz="1100">
              <a:highlight>
                <a:srgbClr val="F5F5F5"/>
              </a:highlight>
              <a:latin typeface="Roboto Mono"/>
              <a:ea typeface="Roboto Mono"/>
              <a:cs typeface="Roboto Mono"/>
              <a:sym typeface="Roboto Mono"/>
            </a:endParaRPr>
          </a:p>
          <a:p>
            <a:pPr indent="0" lvl="0" marL="0" rtl="0" algn="l">
              <a:spcBef>
                <a:spcPts val="0"/>
              </a:spcBef>
              <a:spcAft>
                <a:spcPts val="0"/>
              </a:spcAft>
              <a:buNone/>
            </a:pPr>
            <a:r>
              <a:rPr lang="en" sz="1100">
                <a:solidFill>
                  <a:srgbClr val="37474F"/>
                </a:solidFill>
                <a:highlight>
                  <a:srgbClr val="F5F5F5"/>
                </a:highlight>
                <a:latin typeface="Roboto Mono"/>
                <a:ea typeface="Roboto Mono"/>
                <a:cs typeface="Roboto Mono"/>
                <a:sym typeface="Roboto Mono"/>
              </a:rPr>
              <a:t>       query </a:t>
            </a:r>
            <a:r>
              <a:rPr lang="en" sz="1100">
                <a:solidFill>
                  <a:srgbClr val="3F51B5"/>
                </a:solidFill>
                <a:highlight>
                  <a:srgbClr val="F5F5F5"/>
                </a:highlight>
                <a:latin typeface="Roboto Mono"/>
                <a:ea typeface="Roboto Mono"/>
                <a:cs typeface="Roboto Mono"/>
                <a:sym typeface="Roboto Mono"/>
              </a:rPr>
              <a:t>as</a:t>
            </a:r>
            <a:r>
              <a:rPr lang="en" sz="1100">
                <a:solidFill>
                  <a:srgbClr val="37474F"/>
                </a:solidFill>
                <a:highlight>
                  <a:srgbClr val="F5F5F5"/>
                </a:highlight>
                <a:latin typeface="Roboto Mono"/>
                <a:ea typeface="Roboto Mono"/>
                <a:cs typeface="Roboto Mono"/>
                <a:sym typeface="Roboto Mono"/>
              </a:rPr>
              <a:t> blocked_query</a:t>
            </a:r>
            <a:endParaRPr sz="1100">
              <a:highlight>
                <a:srgbClr val="F5F5F5"/>
              </a:highlight>
              <a:latin typeface="Roboto Mono"/>
              <a:ea typeface="Roboto Mono"/>
              <a:cs typeface="Roboto Mono"/>
              <a:sym typeface="Roboto Mono"/>
            </a:endParaRPr>
          </a:p>
          <a:p>
            <a:pPr indent="0" lvl="0" marL="0" rtl="0" algn="l">
              <a:spcBef>
                <a:spcPts val="0"/>
              </a:spcBef>
              <a:spcAft>
                <a:spcPts val="0"/>
              </a:spcAft>
              <a:buNone/>
            </a:pPr>
            <a:r>
              <a:rPr lang="en" sz="1100">
                <a:solidFill>
                  <a:srgbClr val="3F51B5"/>
                </a:solidFill>
                <a:highlight>
                  <a:srgbClr val="F5F5F5"/>
                </a:highlight>
                <a:latin typeface="Roboto Mono"/>
                <a:ea typeface="Roboto Mono"/>
                <a:cs typeface="Roboto Mono"/>
                <a:sym typeface="Roboto Mono"/>
              </a:rPr>
              <a:t>from</a:t>
            </a:r>
            <a:r>
              <a:rPr lang="en" sz="1100">
                <a:solidFill>
                  <a:srgbClr val="37474F"/>
                </a:solidFill>
                <a:highlight>
                  <a:srgbClr val="F5F5F5"/>
                </a:highlight>
                <a:latin typeface="Roboto Mono"/>
                <a:ea typeface="Roboto Mono"/>
                <a:cs typeface="Roboto Mono"/>
                <a:sym typeface="Roboto Mono"/>
              </a:rPr>
              <a:t> pg_stat_activity</a:t>
            </a:r>
            <a:endParaRPr sz="1100">
              <a:highlight>
                <a:srgbClr val="F5F5F5"/>
              </a:highlight>
              <a:latin typeface="Roboto Mono"/>
              <a:ea typeface="Roboto Mono"/>
              <a:cs typeface="Roboto Mono"/>
              <a:sym typeface="Roboto Mono"/>
            </a:endParaRPr>
          </a:p>
          <a:p>
            <a:pPr indent="0" lvl="0" marL="0" rtl="0" algn="l">
              <a:lnSpc>
                <a:spcPct val="150000"/>
              </a:lnSpc>
              <a:spcBef>
                <a:spcPts val="0"/>
              </a:spcBef>
              <a:spcAft>
                <a:spcPts val="0"/>
              </a:spcAft>
              <a:buNone/>
            </a:pPr>
            <a:r>
              <a:rPr lang="en" sz="1100">
                <a:solidFill>
                  <a:srgbClr val="3F51B5"/>
                </a:solidFill>
                <a:highlight>
                  <a:srgbClr val="F5F5F5"/>
                </a:highlight>
                <a:latin typeface="Roboto Mono"/>
                <a:ea typeface="Roboto Mono"/>
                <a:cs typeface="Roboto Mono"/>
                <a:sym typeface="Roboto Mono"/>
              </a:rPr>
              <a:t>where</a:t>
            </a:r>
            <a:r>
              <a:rPr lang="en" sz="1100">
                <a:solidFill>
                  <a:srgbClr val="37474F"/>
                </a:solidFill>
                <a:highlight>
                  <a:srgbClr val="F5F5F5"/>
                </a:highlight>
                <a:latin typeface="Roboto Mono"/>
                <a:ea typeface="Roboto Mono"/>
                <a:cs typeface="Roboto Mono"/>
                <a:sym typeface="Roboto Mono"/>
              </a:rPr>
              <a:t> cardinality(pg_blocking_pids(pid)) </a:t>
            </a:r>
            <a:r>
              <a:rPr lang="en" sz="1100">
                <a:solidFill>
                  <a:srgbClr val="3F51B5"/>
                </a:solidFill>
                <a:highlight>
                  <a:srgbClr val="F5F5F5"/>
                </a:highlight>
                <a:latin typeface="Roboto Mono"/>
                <a:ea typeface="Roboto Mono"/>
                <a:cs typeface="Roboto Mono"/>
                <a:sym typeface="Roboto Mono"/>
              </a:rPr>
              <a:t>&gt;</a:t>
            </a:r>
            <a:r>
              <a:rPr lang="en" sz="1100">
                <a:solidFill>
                  <a:srgbClr val="C53929"/>
                </a:solidFill>
                <a:highlight>
                  <a:srgbClr val="F5F5F5"/>
                </a:highlight>
                <a:latin typeface="Roboto Mono"/>
                <a:ea typeface="Roboto Mono"/>
                <a:cs typeface="Roboto Mono"/>
                <a:sym typeface="Roboto Mono"/>
              </a:rPr>
              <a:t> 0</a:t>
            </a:r>
            <a:r>
              <a:rPr lang="en" sz="1100">
                <a:solidFill>
                  <a:srgbClr val="37474F"/>
                </a:solidFill>
                <a:highlight>
                  <a:srgbClr val="F5F5F5"/>
                </a:highlight>
                <a:latin typeface="Roboto Mono"/>
                <a:ea typeface="Roboto Mono"/>
                <a:cs typeface="Roboto Mono"/>
                <a:sym typeface="Roboto Mono"/>
              </a:rPr>
              <a:t>;</a:t>
            </a:r>
            <a:endParaRPr i="1">
              <a:solidFill>
                <a:srgbClr val="7F848E"/>
              </a:solidFill>
              <a:highlight>
                <a:srgbClr val="282C34"/>
              </a:highlight>
              <a:latin typeface="Roboto Mono"/>
              <a:ea typeface="Roboto Mono"/>
              <a:cs typeface="Roboto Mono"/>
              <a:sym typeface="Roboto Mono"/>
            </a:endParaRPr>
          </a:p>
        </p:txBody>
      </p:sp>
      <p:sp>
        <p:nvSpPr>
          <p:cNvPr id="104" name="Google Shape;104;p17"/>
          <p:cNvSpPr txBox="1"/>
          <p:nvPr/>
        </p:nvSpPr>
        <p:spPr>
          <a:xfrm>
            <a:off x="4634739" y="2188872"/>
            <a:ext cx="4916100" cy="1756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100">
                <a:solidFill>
                  <a:srgbClr val="D81B60"/>
                </a:solidFill>
                <a:highlight>
                  <a:srgbClr val="F5F5F5"/>
                </a:highlight>
                <a:latin typeface="Roboto Mono"/>
                <a:ea typeface="Roboto Mono"/>
                <a:cs typeface="Roboto Mono"/>
                <a:sym typeface="Roboto Mono"/>
              </a:rPr>
              <a:t>-- view running queries in PostgreSQL</a:t>
            </a:r>
            <a:endParaRPr sz="1100">
              <a:highlight>
                <a:srgbClr val="F5F5F5"/>
              </a:highlight>
              <a:latin typeface="Roboto Mono"/>
              <a:ea typeface="Roboto Mono"/>
              <a:cs typeface="Roboto Mono"/>
              <a:sym typeface="Roboto Mono"/>
            </a:endParaRPr>
          </a:p>
          <a:p>
            <a:pPr indent="0" lvl="0" marL="0" rtl="0" algn="l">
              <a:spcBef>
                <a:spcPts val="0"/>
              </a:spcBef>
              <a:spcAft>
                <a:spcPts val="0"/>
              </a:spcAft>
              <a:buNone/>
            </a:pPr>
            <a:r>
              <a:rPr lang="en" sz="1100">
                <a:solidFill>
                  <a:srgbClr val="3F51B5"/>
                </a:solidFill>
                <a:highlight>
                  <a:srgbClr val="F5F5F5"/>
                </a:highlight>
                <a:latin typeface="Roboto Mono"/>
                <a:ea typeface="Roboto Mono"/>
                <a:cs typeface="Roboto Mono"/>
                <a:sym typeface="Roboto Mono"/>
              </a:rPr>
              <a:t>SELECT</a:t>
            </a:r>
            <a:r>
              <a:rPr lang="en" sz="1100">
                <a:solidFill>
                  <a:srgbClr val="37474F"/>
                </a:solidFill>
                <a:highlight>
                  <a:srgbClr val="F5F5F5"/>
                </a:highlight>
                <a:latin typeface="Roboto Mono"/>
                <a:ea typeface="Roboto Mono"/>
                <a:cs typeface="Roboto Mono"/>
                <a:sym typeface="Roboto Mono"/>
              </a:rPr>
              <a:t> pid, age(clock_timestamp(), query_start), usename, query</a:t>
            </a:r>
            <a:endParaRPr sz="1100">
              <a:highlight>
                <a:srgbClr val="F5F5F5"/>
              </a:highlight>
              <a:latin typeface="Roboto Mono"/>
              <a:ea typeface="Roboto Mono"/>
              <a:cs typeface="Roboto Mono"/>
              <a:sym typeface="Roboto Mono"/>
            </a:endParaRPr>
          </a:p>
          <a:p>
            <a:pPr indent="0" lvl="0" marL="0" rtl="0" algn="l">
              <a:spcBef>
                <a:spcPts val="0"/>
              </a:spcBef>
              <a:spcAft>
                <a:spcPts val="0"/>
              </a:spcAft>
              <a:buNone/>
            </a:pPr>
            <a:r>
              <a:rPr lang="en" sz="1100">
                <a:solidFill>
                  <a:srgbClr val="3F51B5"/>
                </a:solidFill>
                <a:highlight>
                  <a:srgbClr val="F5F5F5"/>
                </a:highlight>
                <a:latin typeface="Roboto Mono"/>
                <a:ea typeface="Roboto Mono"/>
                <a:cs typeface="Roboto Mono"/>
                <a:sym typeface="Roboto Mono"/>
              </a:rPr>
              <a:t>FROM</a:t>
            </a:r>
            <a:r>
              <a:rPr lang="en" sz="1100">
                <a:solidFill>
                  <a:srgbClr val="37474F"/>
                </a:solidFill>
                <a:highlight>
                  <a:srgbClr val="F5F5F5"/>
                </a:highlight>
                <a:latin typeface="Roboto Mono"/>
                <a:ea typeface="Roboto Mono"/>
                <a:cs typeface="Roboto Mono"/>
                <a:sym typeface="Roboto Mono"/>
              </a:rPr>
              <a:t> pg_stat_activity</a:t>
            </a:r>
            <a:endParaRPr sz="1100">
              <a:highlight>
                <a:srgbClr val="F5F5F5"/>
              </a:highlight>
              <a:latin typeface="Roboto Mono"/>
              <a:ea typeface="Roboto Mono"/>
              <a:cs typeface="Roboto Mono"/>
              <a:sym typeface="Roboto Mono"/>
            </a:endParaRPr>
          </a:p>
          <a:p>
            <a:pPr indent="0" lvl="0" marL="0" rtl="0" algn="l">
              <a:spcBef>
                <a:spcPts val="0"/>
              </a:spcBef>
              <a:spcAft>
                <a:spcPts val="0"/>
              </a:spcAft>
              <a:buNone/>
            </a:pPr>
            <a:r>
              <a:rPr lang="en" sz="1100">
                <a:solidFill>
                  <a:srgbClr val="3F51B5"/>
                </a:solidFill>
                <a:highlight>
                  <a:srgbClr val="F5F5F5"/>
                </a:highlight>
                <a:latin typeface="Roboto Mono"/>
                <a:ea typeface="Roboto Mono"/>
                <a:cs typeface="Roboto Mono"/>
                <a:sym typeface="Roboto Mono"/>
              </a:rPr>
              <a:t>WHERE</a:t>
            </a:r>
            <a:r>
              <a:rPr lang="en" sz="1100">
                <a:solidFill>
                  <a:srgbClr val="37474F"/>
                </a:solidFill>
                <a:highlight>
                  <a:srgbClr val="F5F5F5"/>
                </a:highlight>
                <a:latin typeface="Roboto Mono"/>
                <a:ea typeface="Roboto Mono"/>
                <a:cs typeface="Roboto Mono"/>
                <a:sym typeface="Roboto Mono"/>
              </a:rPr>
              <a:t> query </a:t>
            </a:r>
            <a:r>
              <a:rPr lang="en" sz="1100">
                <a:solidFill>
                  <a:srgbClr val="3F51B5"/>
                </a:solidFill>
                <a:highlight>
                  <a:srgbClr val="F5F5F5"/>
                </a:highlight>
                <a:latin typeface="Roboto Mono"/>
                <a:ea typeface="Roboto Mono"/>
                <a:cs typeface="Roboto Mono"/>
                <a:sym typeface="Roboto Mono"/>
              </a:rPr>
              <a:t>!=</a:t>
            </a:r>
            <a:r>
              <a:rPr lang="en" sz="1100">
                <a:solidFill>
                  <a:srgbClr val="388E3C"/>
                </a:solidFill>
                <a:highlight>
                  <a:srgbClr val="F5F5F5"/>
                </a:highlight>
                <a:latin typeface="Roboto Mono"/>
                <a:ea typeface="Roboto Mono"/>
                <a:cs typeface="Roboto Mono"/>
                <a:sym typeface="Roboto Mono"/>
              </a:rPr>
              <a:t> '&lt;IDLE&gt;'</a:t>
            </a:r>
            <a:r>
              <a:rPr lang="en" sz="1100">
                <a:solidFill>
                  <a:srgbClr val="3F51B5"/>
                </a:solidFill>
                <a:highlight>
                  <a:srgbClr val="F5F5F5"/>
                </a:highlight>
                <a:latin typeface="Roboto Mono"/>
                <a:ea typeface="Roboto Mono"/>
                <a:cs typeface="Roboto Mono"/>
                <a:sym typeface="Roboto Mono"/>
              </a:rPr>
              <a:t> AND</a:t>
            </a:r>
            <a:r>
              <a:rPr lang="en" sz="1100">
                <a:solidFill>
                  <a:srgbClr val="37474F"/>
                </a:solidFill>
                <a:highlight>
                  <a:srgbClr val="F5F5F5"/>
                </a:highlight>
                <a:latin typeface="Roboto Mono"/>
                <a:ea typeface="Roboto Mono"/>
                <a:cs typeface="Roboto Mono"/>
                <a:sym typeface="Roboto Mono"/>
              </a:rPr>
              <a:t> query </a:t>
            </a:r>
            <a:r>
              <a:rPr lang="en" sz="1100">
                <a:solidFill>
                  <a:srgbClr val="3F51B5"/>
                </a:solidFill>
                <a:highlight>
                  <a:srgbClr val="F5F5F5"/>
                </a:highlight>
                <a:latin typeface="Roboto Mono"/>
                <a:ea typeface="Roboto Mono"/>
                <a:cs typeface="Roboto Mono"/>
                <a:sym typeface="Roboto Mono"/>
              </a:rPr>
              <a:t>NOT</a:t>
            </a:r>
            <a:r>
              <a:rPr lang="en" sz="1100">
                <a:solidFill>
                  <a:srgbClr val="37474F"/>
                </a:solidFill>
                <a:highlight>
                  <a:srgbClr val="F5F5F5"/>
                </a:highlight>
                <a:latin typeface="Roboto Mono"/>
                <a:ea typeface="Roboto Mono"/>
                <a:cs typeface="Roboto Mono"/>
                <a:sym typeface="Roboto Mono"/>
              </a:rPr>
              <a:t> ILIKE </a:t>
            </a:r>
            <a:r>
              <a:rPr lang="en" sz="1100">
                <a:solidFill>
                  <a:srgbClr val="388E3C"/>
                </a:solidFill>
                <a:highlight>
                  <a:srgbClr val="F5F5F5"/>
                </a:highlight>
                <a:latin typeface="Roboto Mono"/>
                <a:ea typeface="Roboto Mono"/>
                <a:cs typeface="Roboto Mono"/>
                <a:sym typeface="Roboto Mono"/>
              </a:rPr>
              <a:t>'%pg_stat_activity%'</a:t>
            </a:r>
            <a:endParaRPr sz="1100">
              <a:highlight>
                <a:srgbClr val="F5F5F5"/>
              </a:highlight>
              <a:latin typeface="Roboto Mono"/>
              <a:ea typeface="Roboto Mono"/>
              <a:cs typeface="Roboto Mono"/>
              <a:sym typeface="Roboto Mono"/>
            </a:endParaRPr>
          </a:p>
          <a:p>
            <a:pPr indent="0" lvl="0" marL="0" rtl="0" algn="l">
              <a:lnSpc>
                <a:spcPct val="150000"/>
              </a:lnSpc>
              <a:spcBef>
                <a:spcPts val="0"/>
              </a:spcBef>
              <a:spcAft>
                <a:spcPts val="0"/>
              </a:spcAft>
              <a:buNone/>
            </a:pPr>
            <a:r>
              <a:rPr lang="en" sz="1100">
                <a:solidFill>
                  <a:srgbClr val="3F51B5"/>
                </a:solidFill>
                <a:highlight>
                  <a:srgbClr val="F5F5F5"/>
                </a:highlight>
                <a:latin typeface="Roboto Mono"/>
                <a:ea typeface="Roboto Mono"/>
                <a:cs typeface="Roboto Mono"/>
                <a:sym typeface="Roboto Mono"/>
              </a:rPr>
              <a:t>ORDER BY</a:t>
            </a:r>
            <a:r>
              <a:rPr lang="en" sz="1100">
                <a:solidFill>
                  <a:srgbClr val="37474F"/>
                </a:solidFill>
                <a:highlight>
                  <a:srgbClr val="F5F5F5"/>
                </a:highlight>
                <a:latin typeface="Roboto Mono"/>
                <a:ea typeface="Roboto Mono"/>
                <a:cs typeface="Roboto Mono"/>
                <a:sym typeface="Roboto Mono"/>
              </a:rPr>
              <a:t> query_start </a:t>
            </a:r>
            <a:r>
              <a:rPr lang="en" sz="1100">
                <a:solidFill>
                  <a:srgbClr val="3F51B5"/>
                </a:solidFill>
                <a:highlight>
                  <a:srgbClr val="F5F5F5"/>
                </a:highlight>
                <a:latin typeface="Roboto Mono"/>
                <a:ea typeface="Roboto Mono"/>
                <a:cs typeface="Roboto Mono"/>
                <a:sym typeface="Roboto Mono"/>
              </a:rPr>
              <a:t>desc</a:t>
            </a:r>
            <a:r>
              <a:rPr lang="en" sz="1100">
                <a:solidFill>
                  <a:srgbClr val="37474F"/>
                </a:solidFill>
                <a:highlight>
                  <a:srgbClr val="F5F5F5"/>
                </a:highlight>
                <a:latin typeface="Roboto Mono"/>
                <a:ea typeface="Roboto Mono"/>
                <a:cs typeface="Roboto Mono"/>
                <a:sym typeface="Roboto Mono"/>
              </a:rPr>
              <a:t>;</a:t>
            </a:r>
            <a:endParaRPr i="1" sz="1100">
              <a:solidFill>
                <a:srgbClr val="7F848E"/>
              </a:solidFill>
              <a:highlight>
                <a:srgbClr val="282C34"/>
              </a:highlight>
              <a:latin typeface="Roboto Mono"/>
              <a:ea typeface="Roboto Mono"/>
              <a:cs typeface="Roboto Mono"/>
              <a:sym typeface="Roboto Mono"/>
            </a:endParaRPr>
          </a:p>
        </p:txBody>
      </p:sp>
      <p:sp>
        <p:nvSpPr>
          <p:cNvPr id="105" name="Google Shape;105;p17"/>
          <p:cNvSpPr txBox="1"/>
          <p:nvPr/>
        </p:nvSpPr>
        <p:spPr>
          <a:xfrm>
            <a:off x="96000" y="4247525"/>
            <a:ext cx="8952000" cy="7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2"/>
                </a:solidFill>
                <a:latin typeface="Open Sans"/>
                <a:ea typeface="Open Sans"/>
                <a:cs typeface="Open Sans"/>
                <a:sym typeface="Open Sans"/>
              </a:rPr>
              <a:t>Findings: No blocked queries but queries to find IDs being repeated over and over!</a:t>
            </a:r>
            <a:endParaRPr sz="1800">
              <a:solidFill>
                <a:schemeClr val="dk2"/>
              </a:solidFill>
              <a:latin typeface="Open Sans"/>
              <a:ea typeface="Open Sans"/>
              <a:cs typeface="Open Sans"/>
              <a:sym typeface="Open Sans"/>
            </a:endParaRPr>
          </a:p>
          <a:p>
            <a:pPr indent="0" lvl="0" marL="0" rtl="0" algn="ctr">
              <a:spcBef>
                <a:spcPts val="0"/>
              </a:spcBef>
              <a:spcAft>
                <a:spcPts val="0"/>
              </a:spcAft>
              <a:buNone/>
            </a:pPr>
            <a:r>
              <a:rPr lang="en" sz="1800">
                <a:solidFill>
                  <a:schemeClr val="dk2"/>
                </a:solidFill>
                <a:latin typeface="Open Sans"/>
                <a:ea typeface="Open Sans"/>
                <a:cs typeface="Open Sans"/>
                <a:sym typeface="Open Sans"/>
              </a:rPr>
              <a:t>But where are these queries made?</a:t>
            </a:r>
            <a:endParaRPr sz="1800">
              <a:solidFill>
                <a:schemeClr val="dk2"/>
              </a:solidFill>
              <a:latin typeface="Open Sans"/>
              <a:ea typeface="Open Sans"/>
              <a:cs typeface="Open Sans"/>
              <a:sym typeface="Open Sans"/>
            </a:endParaRPr>
          </a:p>
        </p:txBody>
      </p:sp>
      <p:sp>
        <p:nvSpPr>
          <p:cNvPr id="106" name="Google Shape;106;p17"/>
          <p:cNvSpPr txBox="1"/>
          <p:nvPr/>
        </p:nvSpPr>
        <p:spPr>
          <a:xfrm>
            <a:off x="1344900" y="3514115"/>
            <a:ext cx="64542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800">
                <a:solidFill>
                  <a:schemeClr val="dk2"/>
                </a:solidFill>
                <a:latin typeface="Open Sans"/>
                <a:ea typeface="Open Sans"/>
                <a:cs typeface="Open Sans"/>
                <a:sym typeface="Open Sans"/>
              </a:rPr>
              <a:t>Equivalent queries exist for other databases systems</a:t>
            </a:r>
            <a:endParaRPr sz="1800">
              <a:solidFill>
                <a:schemeClr val="dk2"/>
              </a:solidFill>
              <a:latin typeface="Open Sans"/>
              <a:ea typeface="Open Sans"/>
              <a:cs typeface="Open Sans"/>
              <a:sym typeface="Open Sans"/>
            </a:endParaRPr>
          </a:p>
        </p:txBody>
      </p:sp>
      <p:sp>
        <p:nvSpPr>
          <p:cNvPr id="107" name="Google Shape;107;p17"/>
          <p:cNvSpPr txBox="1"/>
          <p:nvPr/>
        </p:nvSpPr>
        <p:spPr>
          <a:xfrm>
            <a:off x="-34021" y="4786161"/>
            <a:ext cx="39873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solidFill>
                  <a:schemeClr val="dk2"/>
                </a:solidFill>
                <a:latin typeface="Open Sans"/>
                <a:ea typeface="Open Sans"/>
                <a:cs typeface="Open Sans"/>
                <a:sym typeface="Open Sans"/>
              </a:rPr>
              <a:t>Sam Huynh (AAO, Macquarie University)</a:t>
            </a:r>
            <a:endParaRPr sz="1000">
              <a:solidFill>
                <a:schemeClr val="dk2"/>
              </a:solidFill>
              <a:latin typeface="Open Sans"/>
              <a:ea typeface="Open Sans"/>
              <a:cs typeface="Open Sans"/>
              <a:sym typeface="Open Sans"/>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sp>
        <p:nvSpPr>
          <p:cNvPr id="112" name="Google Shape;112;p18"/>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py-spy with my little eye</a:t>
            </a:r>
            <a:endParaRPr/>
          </a:p>
        </p:txBody>
      </p:sp>
      <p:sp>
        <p:nvSpPr>
          <p:cNvPr id="113" name="Google Shape;113;p18"/>
          <p:cNvSpPr txBox="1"/>
          <p:nvPr>
            <p:ph idx="1" type="body"/>
          </p:nvPr>
        </p:nvSpPr>
        <p:spPr>
          <a:xfrm>
            <a:off x="311700" y="1266325"/>
            <a:ext cx="8520600" cy="3302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u="sng">
                <a:solidFill>
                  <a:schemeClr val="hlink"/>
                </a:solidFill>
                <a:hlinkClick r:id="rId3"/>
              </a:rPr>
              <a:t>https://github.com/benfred/py-spy</a:t>
            </a:r>
            <a:endParaRPr/>
          </a:p>
          <a:p>
            <a:pPr indent="0" lvl="0" marL="0" rtl="0" algn="l">
              <a:spcBef>
                <a:spcPts val="1200"/>
              </a:spcBef>
              <a:spcAft>
                <a:spcPts val="0"/>
              </a:spcAft>
              <a:buNone/>
            </a:pPr>
            <a:r>
              <a:rPr lang="en"/>
              <a:t>py-spy creates flame graphs of your python program visualising which lines of code take the most CPU time. This is done by sampling your python program to get the stack trace.</a:t>
            </a:r>
            <a:endParaRPr/>
          </a:p>
          <a:p>
            <a:pPr indent="0" lvl="0" marL="0" rtl="0" algn="l">
              <a:lnSpc>
                <a:spcPct val="150000"/>
              </a:lnSpc>
              <a:spcBef>
                <a:spcPts val="1200"/>
              </a:spcBef>
              <a:spcAft>
                <a:spcPts val="0"/>
              </a:spcAft>
              <a:buNone/>
            </a:pPr>
            <a:r>
              <a:rPr lang="en" sz="1300">
                <a:solidFill>
                  <a:srgbClr val="9C27B0"/>
                </a:solidFill>
                <a:highlight>
                  <a:srgbClr val="F5F5F5"/>
                </a:highlight>
                <a:latin typeface="Roboto Mono"/>
                <a:ea typeface="Roboto Mono"/>
                <a:cs typeface="Roboto Mono"/>
                <a:sym typeface="Roboto Mono"/>
              </a:rPr>
              <a:t>py-spy</a:t>
            </a:r>
            <a:r>
              <a:rPr lang="en" sz="1300">
                <a:solidFill>
                  <a:srgbClr val="388E3C"/>
                </a:solidFill>
                <a:highlight>
                  <a:srgbClr val="F5F5F5"/>
                </a:highlight>
                <a:latin typeface="Roboto Mono"/>
                <a:ea typeface="Roboto Mono"/>
                <a:cs typeface="Roboto Mono"/>
                <a:sym typeface="Roboto Mono"/>
              </a:rPr>
              <a:t> record</a:t>
            </a:r>
            <a:r>
              <a:rPr lang="en" sz="1300">
                <a:solidFill>
                  <a:srgbClr val="C53929"/>
                </a:solidFill>
                <a:highlight>
                  <a:srgbClr val="F5F5F5"/>
                </a:highlight>
                <a:latin typeface="Roboto Mono"/>
                <a:ea typeface="Roboto Mono"/>
                <a:cs typeface="Roboto Mono"/>
                <a:sym typeface="Roboto Mono"/>
              </a:rPr>
              <a:t> --</a:t>
            </a:r>
            <a:r>
              <a:rPr lang="en" sz="1300">
                <a:solidFill>
                  <a:srgbClr val="388E3C"/>
                </a:solidFill>
                <a:highlight>
                  <a:srgbClr val="F5F5F5"/>
                </a:highlight>
                <a:latin typeface="Roboto Mono"/>
                <a:ea typeface="Roboto Mono"/>
                <a:cs typeface="Roboto Mono"/>
                <a:sym typeface="Roboto Mono"/>
              </a:rPr>
              <a:t> python program.py</a:t>
            </a:r>
            <a:endParaRPr sz="1300">
              <a:solidFill>
                <a:srgbClr val="388E3C"/>
              </a:solidFill>
              <a:highlight>
                <a:srgbClr val="F5F5F5"/>
              </a:highlight>
              <a:latin typeface="Roboto Mono"/>
              <a:ea typeface="Roboto Mono"/>
              <a:cs typeface="Roboto Mono"/>
              <a:sym typeface="Roboto Mono"/>
            </a:endParaRPr>
          </a:p>
          <a:p>
            <a:pPr indent="0" lvl="0" marL="0" rtl="0" algn="l">
              <a:spcBef>
                <a:spcPts val="0"/>
              </a:spcBef>
              <a:spcAft>
                <a:spcPts val="1200"/>
              </a:spcAft>
              <a:buNone/>
            </a:pPr>
            <a:r>
              <a:t/>
            </a:r>
            <a:endParaRPr/>
          </a:p>
        </p:txBody>
      </p:sp>
      <p:sp>
        <p:nvSpPr>
          <p:cNvPr id="114" name="Google Shape;114;p1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latin typeface="Open Sans"/>
                <a:ea typeface="Open Sans"/>
                <a:cs typeface="Open Sans"/>
                <a:sym typeface="Open Sans"/>
              </a:rPr>
              <a:t>‹#›</a:t>
            </a:fld>
            <a:endParaRPr>
              <a:latin typeface="Open Sans"/>
              <a:ea typeface="Open Sans"/>
              <a:cs typeface="Open Sans"/>
              <a:sym typeface="Open Sans"/>
            </a:endParaRPr>
          </a:p>
        </p:txBody>
      </p:sp>
      <p:sp>
        <p:nvSpPr>
          <p:cNvPr id="115" name="Google Shape;115;p18"/>
          <p:cNvSpPr txBox="1"/>
          <p:nvPr/>
        </p:nvSpPr>
        <p:spPr>
          <a:xfrm>
            <a:off x="3525225" y="4569025"/>
            <a:ext cx="5144700" cy="384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300">
                <a:solidFill>
                  <a:schemeClr val="dk2"/>
                </a:solidFill>
                <a:latin typeface="Open Sans"/>
                <a:ea typeface="Open Sans"/>
                <a:cs typeface="Open Sans"/>
                <a:sym typeface="Open Sans"/>
              </a:rPr>
              <a:t>Flame graphs: </a:t>
            </a:r>
            <a:r>
              <a:rPr lang="en" sz="1300" u="sng">
                <a:solidFill>
                  <a:schemeClr val="hlink"/>
                </a:solidFill>
                <a:latin typeface="Open Sans"/>
                <a:ea typeface="Open Sans"/>
                <a:cs typeface="Open Sans"/>
                <a:sym typeface="Open Sans"/>
                <a:hlinkClick r:id="rId4"/>
              </a:rPr>
              <a:t>https://github.com/brendangregg/FlameGraph</a:t>
            </a:r>
            <a:endParaRPr sz="1300">
              <a:solidFill>
                <a:schemeClr val="dk2"/>
              </a:solidFill>
              <a:latin typeface="Open Sans"/>
              <a:ea typeface="Open Sans"/>
              <a:cs typeface="Open Sans"/>
              <a:sym typeface="Open Sans"/>
            </a:endParaRPr>
          </a:p>
        </p:txBody>
      </p:sp>
      <p:pic>
        <p:nvPicPr>
          <p:cNvPr id="116" name="Google Shape;116;p18"/>
          <p:cNvPicPr preferRelativeResize="0"/>
          <p:nvPr/>
        </p:nvPicPr>
        <p:blipFill>
          <a:blip r:embed="rId5">
            <a:alphaModFix/>
          </a:blip>
          <a:stretch>
            <a:fillRect/>
          </a:stretch>
        </p:blipFill>
        <p:spPr>
          <a:xfrm>
            <a:off x="0" y="3211294"/>
            <a:ext cx="9144001" cy="1382233"/>
          </a:xfrm>
          <a:prstGeom prst="rect">
            <a:avLst/>
          </a:prstGeom>
          <a:noFill/>
          <a:ln>
            <a:noFill/>
          </a:ln>
        </p:spPr>
      </p:pic>
      <p:sp>
        <p:nvSpPr>
          <p:cNvPr id="117" name="Google Shape;117;p18"/>
          <p:cNvSpPr txBox="1"/>
          <p:nvPr/>
        </p:nvSpPr>
        <p:spPr>
          <a:xfrm>
            <a:off x="-34021" y="4786161"/>
            <a:ext cx="39873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solidFill>
                  <a:schemeClr val="dk2"/>
                </a:solidFill>
                <a:latin typeface="Open Sans"/>
                <a:ea typeface="Open Sans"/>
                <a:cs typeface="Open Sans"/>
                <a:sym typeface="Open Sans"/>
              </a:rPr>
              <a:t>Sam Huynh (AAO, Macquarie University)</a:t>
            </a:r>
            <a:endParaRPr sz="1000">
              <a:solidFill>
                <a:schemeClr val="dk2"/>
              </a:solidFill>
              <a:latin typeface="Open Sans"/>
              <a:ea typeface="Open Sans"/>
              <a:cs typeface="Open Sans"/>
              <a:sym typeface="Open Sans"/>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sp>
        <p:nvSpPr>
          <p:cNvPr id="122" name="Google Shape;122;p19"/>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The graphs are interactive!</a:t>
            </a:r>
            <a:endParaRPr/>
          </a:p>
        </p:txBody>
      </p:sp>
      <p:sp>
        <p:nvSpPr>
          <p:cNvPr id="123" name="Google Shape;123;p19"/>
          <p:cNvSpPr txBox="1"/>
          <p:nvPr>
            <p:ph idx="1" type="body"/>
          </p:nvPr>
        </p:nvSpPr>
        <p:spPr>
          <a:xfrm>
            <a:off x="311700" y="2905513"/>
            <a:ext cx="8520600" cy="16635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Hovering over a rectangle displays the times a function was in the python stack trace sample</a:t>
            </a:r>
            <a:endParaRPr/>
          </a:p>
          <a:p>
            <a:pPr indent="0" lvl="0" marL="0" rtl="0" algn="l">
              <a:spcBef>
                <a:spcPts val="1200"/>
              </a:spcBef>
              <a:spcAft>
                <a:spcPts val="1200"/>
              </a:spcAft>
              <a:buNone/>
            </a:pPr>
            <a:r>
              <a:rPr lang="en"/>
              <a:t>Clicking on a rectangle zooms in so you can see more information. E.g. </a:t>
            </a:r>
            <a:r>
              <a:rPr lang="en"/>
              <a:t>percentage of samples, function calls</a:t>
            </a:r>
            <a:endParaRPr/>
          </a:p>
        </p:txBody>
      </p:sp>
      <p:sp>
        <p:nvSpPr>
          <p:cNvPr id="124" name="Google Shape;124;p1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latin typeface="Open Sans"/>
                <a:ea typeface="Open Sans"/>
                <a:cs typeface="Open Sans"/>
                <a:sym typeface="Open Sans"/>
              </a:rPr>
              <a:t>‹#›</a:t>
            </a:fld>
            <a:endParaRPr>
              <a:latin typeface="Open Sans"/>
              <a:ea typeface="Open Sans"/>
              <a:cs typeface="Open Sans"/>
              <a:sym typeface="Open Sans"/>
            </a:endParaRPr>
          </a:p>
        </p:txBody>
      </p:sp>
      <p:sp>
        <p:nvSpPr>
          <p:cNvPr id="125" name="Google Shape;125;p19"/>
          <p:cNvSpPr txBox="1"/>
          <p:nvPr/>
        </p:nvSpPr>
        <p:spPr>
          <a:xfrm>
            <a:off x="-34021" y="4786161"/>
            <a:ext cx="39873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solidFill>
                  <a:schemeClr val="dk2"/>
                </a:solidFill>
                <a:latin typeface="Open Sans"/>
                <a:ea typeface="Open Sans"/>
                <a:cs typeface="Open Sans"/>
                <a:sym typeface="Open Sans"/>
              </a:rPr>
              <a:t>Sam Huynh (AAO, Macquarie University)</a:t>
            </a:r>
            <a:endParaRPr sz="1000">
              <a:solidFill>
                <a:schemeClr val="dk2"/>
              </a:solidFill>
              <a:latin typeface="Open Sans"/>
              <a:ea typeface="Open Sans"/>
              <a:cs typeface="Open Sans"/>
              <a:sym typeface="Open Sans"/>
            </a:endParaRPr>
          </a:p>
        </p:txBody>
      </p:sp>
      <p:pic>
        <p:nvPicPr>
          <p:cNvPr id="126" name="Google Shape;126;p19"/>
          <p:cNvPicPr preferRelativeResize="0"/>
          <p:nvPr/>
        </p:nvPicPr>
        <p:blipFill>
          <a:blip r:embed="rId3">
            <a:alphaModFix/>
          </a:blip>
          <a:stretch>
            <a:fillRect/>
          </a:stretch>
        </p:blipFill>
        <p:spPr>
          <a:xfrm>
            <a:off x="223388" y="1479126"/>
            <a:ext cx="8697225" cy="13235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sp>
        <p:nvSpPr>
          <p:cNvPr id="131" name="Google Shape;131;p20"/>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Flame graph after optimising</a:t>
            </a:r>
            <a:endParaRPr/>
          </a:p>
        </p:txBody>
      </p:sp>
      <p:sp>
        <p:nvSpPr>
          <p:cNvPr id="132" name="Google Shape;132;p20"/>
          <p:cNvSpPr txBox="1"/>
          <p:nvPr>
            <p:ph idx="1" type="body"/>
          </p:nvPr>
        </p:nvSpPr>
        <p:spPr>
          <a:xfrm>
            <a:off x="927350" y="1061875"/>
            <a:ext cx="7409100" cy="29112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t>After removing redundant code,</a:t>
            </a:r>
            <a:r>
              <a:rPr lang="en"/>
              <a:t> ingesting all miscellaneous files takes roughly 8 hours instead of a week!</a:t>
            </a:r>
            <a:endParaRPr/>
          </a:p>
        </p:txBody>
      </p:sp>
      <p:sp>
        <p:nvSpPr>
          <p:cNvPr id="133" name="Google Shape;133;p2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latin typeface="Open Sans"/>
                <a:ea typeface="Open Sans"/>
                <a:cs typeface="Open Sans"/>
                <a:sym typeface="Open Sans"/>
              </a:rPr>
              <a:t>‹#›</a:t>
            </a:fld>
            <a:endParaRPr>
              <a:latin typeface="Open Sans"/>
              <a:ea typeface="Open Sans"/>
              <a:cs typeface="Open Sans"/>
              <a:sym typeface="Open Sans"/>
            </a:endParaRPr>
          </a:p>
        </p:txBody>
      </p:sp>
      <p:pic>
        <p:nvPicPr>
          <p:cNvPr id="134" name="Google Shape;134;p20"/>
          <p:cNvPicPr preferRelativeResize="0"/>
          <p:nvPr/>
        </p:nvPicPr>
        <p:blipFill rotWithShape="1">
          <a:blip r:embed="rId3">
            <a:alphaModFix/>
          </a:blip>
          <a:srcRect b="19581" l="0" r="0" t="0"/>
          <a:stretch/>
        </p:blipFill>
        <p:spPr>
          <a:xfrm>
            <a:off x="1483363" y="1914179"/>
            <a:ext cx="6177283" cy="2738125"/>
          </a:xfrm>
          <a:prstGeom prst="rect">
            <a:avLst/>
          </a:prstGeom>
          <a:noFill/>
          <a:ln>
            <a:noFill/>
          </a:ln>
        </p:spPr>
      </p:pic>
      <p:sp>
        <p:nvSpPr>
          <p:cNvPr id="135" name="Google Shape;135;p20"/>
          <p:cNvSpPr txBox="1"/>
          <p:nvPr/>
        </p:nvSpPr>
        <p:spPr>
          <a:xfrm>
            <a:off x="-34021" y="4786161"/>
            <a:ext cx="39873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solidFill>
                  <a:schemeClr val="dk2"/>
                </a:solidFill>
                <a:latin typeface="Open Sans"/>
                <a:ea typeface="Open Sans"/>
                <a:cs typeface="Open Sans"/>
                <a:sym typeface="Open Sans"/>
              </a:rPr>
              <a:t>Sam Huynh (AAO, Macquarie University)</a:t>
            </a:r>
            <a:endParaRPr sz="1000">
              <a:solidFill>
                <a:schemeClr val="dk2"/>
              </a:solidFill>
              <a:latin typeface="Open Sans"/>
              <a:ea typeface="Open Sans"/>
              <a:cs typeface="Open Sans"/>
              <a:sym typeface="Open Sans"/>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p21"/>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Some things to know about py-spy</a:t>
            </a:r>
            <a:endParaRPr/>
          </a:p>
        </p:txBody>
      </p:sp>
      <p:sp>
        <p:nvSpPr>
          <p:cNvPr id="141" name="Google Shape;141;p21"/>
          <p:cNvSpPr txBox="1"/>
          <p:nvPr>
            <p:ph idx="1" type="body"/>
          </p:nvPr>
        </p:nvSpPr>
        <p:spPr>
          <a:xfrm>
            <a:off x="311700" y="1266325"/>
            <a:ext cx="8520600" cy="33027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Run against already running code (except in Docker and k8s environments), no need to modify your code to profile</a:t>
            </a:r>
            <a:endParaRPr/>
          </a:p>
          <a:p>
            <a:pPr indent="-342900" lvl="0" marL="457200" rtl="0" algn="l">
              <a:spcBef>
                <a:spcPts val="0"/>
              </a:spcBef>
              <a:spcAft>
                <a:spcPts val="0"/>
              </a:spcAft>
              <a:buSzPts val="1800"/>
              <a:buChar char="-"/>
            </a:pPr>
            <a:r>
              <a:rPr lang="en"/>
              <a:t>In Docker and k8s environments, SYS_PTRACE capability is required to run which means redeployment is necessary. See </a:t>
            </a:r>
            <a:r>
              <a:rPr lang="en" u="sng">
                <a:solidFill>
                  <a:schemeClr val="accent5"/>
                </a:solidFill>
                <a:hlinkClick r:id="rId3">
                  <a:extLst>
                    <a:ext uri="{A12FA001-AC4F-418D-AE19-62706E023703}">
                      <ahyp:hlinkClr val="tx"/>
                    </a:ext>
                  </a:extLst>
                </a:hlinkClick>
              </a:rPr>
              <a:t>https://github.com/benfred/py-spy#how-do-i-run-py-spy-in-docker</a:t>
            </a:r>
            <a:r>
              <a:rPr lang="en"/>
              <a:t> for more info</a:t>
            </a:r>
            <a:endParaRPr/>
          </a:p>
          <a:p>
            <a:pPr indent="-342900" lvl="0" marL="457200" rtl="0" algn="l">
              <a:spcBef>
                <a:spcPts val="0"/>
              </a:spcBef>
              <a:spcAft>
                <a:spcPts val="0"/>
              </a:spcAft>
              <a:buSzPts val="1800"/>
              <a:buChar char="-"/>
            </a:pPr>
            <a:r>
              <a:rPr lang="en"/>
              <a:t>py-spy will profile CPU. For memory profiling, use the standard tracemalloc module or other memory profiling modules on PyPI</a:t>
            </a:r>
            <a:endParaRPr/>
          </a:p>
          <a:p>
            <a:pPr indent="-317500" lvl="1" marL="914400" rtl="0" algn="l">
              <a:spcBef>
                <a:spcPts val="0"/>
              </a:spcBef>
              <a:spcAft>
                <a:spcPts val="0"/>
              </a:spcAft>
              <a:buSzPts val="1400"/>
              <a:buChar char="-"/>
            </a:pPr>
            <a:r>
              <a:rPr lang="en"/>
              <a:t>Aside: even running a memory profiler for a short time can give you hints into memory leaks</a:t>
            </a:r>
            <a:endParaRPr/>
          </a:p>
        </p:txBody>
      </p:sp>
      <p:sp>
        <p:nvSpPr>
          <p:cNvPr id="142" name="Google Shape;142;p2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143" name="Google Shape;143;p21"/>
          <p:cNvSpPr txBox="1"/>
          <p:nvPr/>
        </p:nvSpPr>
        <p:spPr>
          <a:xfrm>
            <a:off x="-34021" y="4786161"/>
            <a:ext cx="39873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solidFill>
                  <a:schemeClr val="dk2"/>
                </a:solidFill>
                <a:latin typeface="Open Sans"/>
                <a:ea typeface="Open Sans"/>
                <a:cs typeface="Open Sans"/>
                <a:sym typeface="Open Sans"/>
              </a:rPr>
              <a:t>Sam Huynh (AAO, Macquarie University)</a:t>
            </a:r>
            <a:endParaRPr sz="1000">
              <a:solidFill>
                <a:schemeClr val="dk2"/>
              </a:solidFill>
              <a:latin typeface="Open Sans"/>
              <a:ea typeface="Open Sans"/>
              <a:cs typeface="Open Sans"/>
              <a:sym typeface="Open Sans"/>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ropic">
  <a:themeElements>
    <a:clrScheme name="Tropic">
      <a:dk1>
        <a:srgbClr val="A1E8D9"/>
      </a:dk1>
      <a:lt1>
        <a:srgbClr val="FFFFFF"/>
      </a:lt1>
      <a:dk2>
        <a:srgbClr val="695D46"/>
      </a:dk2>
      <a:lt2>
        <a:srgbClr val="B3A77D"/>
      </a:lt2>
      <a:accent1>
        <a:srgbClr val="EF6C00"/>
      </a:accent1>
      <a:accent2>
        <a:srgbClr val="CE93D8"/>
      </a:accent2>
      <a:accent3>
        <a:srgbClr val="4DB6AC"/>
      </a:accent3>
      <a:accent4>
        <a:srgbClr val="FF9800"/>
      </a:accent4>
      <a:accent5>
        <a:srgbClr val="009668"/>
      </a:accent5>
      <a:accent6>
        <a:srgbClr val="EEFF41"/>
      </a:accent6>
      <a:hlink>
        <a:srgbClr val="009668"/>
      </a:hlink>
      <a:folHlink>
        <a:srgbClr val="00966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